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60"/>
  </p:notesMasterIdLst>
  <p:sldIdLst>
    <p:sldId id="411" r:id="rId2"/>
    <p:sldId id="401" r:id="rId3"/>
    <p:sldId id="402" r:id="rId4"/>
    <p:sldId id="412" r:id="rId5"/>
    <p:sldId id="414" r:id="rId6"/>
    <p:sldId id="415" r:id="rId7"/>
    <p:sldId id="334" r:id="rId8"/>
    <p:sldId id="413" r:id="rId9"/>
    <p:sldId id="418" r:id="rId10"/>
    <p:sldId id="451" r:id="rId11"/>
    <p:sldId id="452" r:id="rId12"/>
    <p:sldId id="453" r:id="rId13"/>
    <p:sldId id="454" r:id="rId14"/>
    <p:sldId id="455" r:id="rId15"/>
    <p:sldId id="456" r:id="rId16"/>
    <p:sldId id="457" r:id="rId17"/>
    <p:sldId id="459" r:id="rId18"/>
    <p:sldId id="458" r:id="rId19"/>
    <p:sldId id="403" r:id="rId20"/>
    <p:sldId id="417" r:id="rId21"/>
    <p:sldId id="416" r:id="rId22"/>
    <p:sldId id="420" r:id="rId23"/>
    <p:sldId id="419" r:id="rId24"/>
    <p:sldId id="404" r:id="rId25"/>
    <p:sldId id="422" r:id="rId26"/>
    <p:sldId id="429" r:id="rId27"/>
    <p:sldId id="423" r:id="rId28"/>
    <p:sldId id="424" r:id="rId29"/>
    <p:sldId id="425" r:id="rId30"/>
    <p:sldId id="427" r:id="rId31"/>
    <p:sldId id="426" r:id="rId32"/>
    <p:sldId id="421" r:id="rId33"/>
    <p:sldId id="428" r:id="rId34"/>
    <p:sldId id="405" r:id="rId35"/>
    <p:sldId id="430" r:id="rId36"/>
    <p:sldId id="450" r:id="rId37"/>
    <p:sldId id="435" r:id="rId38"/>
    <p:sldId id="431" r:id="rId39"/>
    <p:sldId id="432" r:id="rId40"/>
    <p:sldId id="436" r:id="rId41"/>
    <p:sldId id="448" r:id="rId42"/>
    <p:sldId id="440" r:id="rId43"/>
    <p:sldId id="434" r:id="rId44"/>
    <p:sldId id="438" r:id="rId45"/>
    <p:sldId id="439" r:id="rId46"/>
    <p:sldId id="460" r:id="rId47"/>
    <p:sldId id="444" r:id="rId48"/>
    <p:sldId id="445" r:id="rId49"/>
    <p:sldId id="446" r:id="rId50"/>
    <p:sldId id="447" r:id="rId51"/>
    <p:sldId id="461" r:id="rId52"/>
    <p:sldId id="441" r:id="rId53"/>
    <p:sldId id="442" r:id="rId54"/>
    <p:sldId id="443" r:id="rId55"/>
    <p:sldId id="433" r:id="rId56"/>
    <p:sldId id="437" r:id="rId57"/>
    <p:sldId id="449" r:id="rId58"/>
    <p:sldId id="410" r:id="rId59"/>
  </p:sldIdLst>
  <p:sldSz cx="12192000" cy="6858000"/>
  <p:notesSz cx="6858000" cy="9144000"/>
  <p:custDataLst>
    <p:tags r:id="rId61"/>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31" userDrawn="1">
          <p15:clr>
            <a:srgbClr val="A4A3A4"/>
          </p15:clr>
        </p15:guide>
        <p15:guide id="2" pos="3840" userDrawn="1">
          <p15:clr>
            <a:srgbClr val="A4A3A4"/>
          </p15:clr>
        </p15:guide>
        <p15:guide id="3" orient="horz" pos="2636" userDrawn="1">
          <p15:clr>
            <a:srgbClr val="A4A3A4"/>
          </p15:clr>
        </p15:guide>
        <p15:guide id="4" pos="70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p l" initials="kl"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2C4"/>
    <a:srgbClr val="D7DBDC"/>
    <a:srgbClr val="37474F"/>
    <a:srgbClr val="0A7A04"/>
    <a:srgbClr val="074D03"/>
    <a:srgbClr val="0A8604"/>
    <a:srgbClr val="57C55A"/>
    <a:srgbClr val="0C9905"/>
    <a:srgbClr val="B6D47E"/>
    <a:srgbClr val="E1E8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4" autoAdjust="0"/>
    <p:restoredTop sz="86722" autoAdjust="0"/>
  </p:normalViewPr>
  <p:slideViewPr>
    <p:cSldViewPr snapToGrid="0">
      <p:cViewPr varScale="1">
        <p:scale>
          <a:sx n="99" d="100"/>
          <a:sy n="99" d="100"/>
        </p:scale>
        <p:origin x="1224" y="78"/>
      </p:cViewPr>
      <p:guideLst>
        <p:guide orient="horz" pos="731"/>
        <p:guide pos="3840"/>
        <p:guide orient="horz" pos="2636"/>
        <p:guide pos="7061"/>
      </p:guideLst>
    </p:cSldViewPr>
  </p:slideViewPr>
  <p:notesTextViewPr>
    <p:cViewPr>
      <p:scale>
        <a:sx n="200" d="100"/>
        <a:sy n="2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x\Desktop\dialogue\dialogu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25105;&#30340;&#22362;&#26524;&#20113;\&#35745;&#31639;&#26426;\&#20363;&#20250;\20201004-ACL2020&#23545;&#35805;&#30740;&#31350;&#36235;&#21183;&#20998;&#26512;\&#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barChart>
        <c:barDir val="col"/>
        <c:grouping val="clustered"/>
        <c:varyColors val="0"/>
        <c:ser>
          <c:idx val="0"/>
          <c:order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Sheet4!$A$1:$A$13</c:f>
              <c:numCache>
                <c:formatCode>General</c:formatCode>
                <c:ptCount val="13"/>
                <c:pt idx="0">
                  <c:v>6</c:v>
                </c:pt>
                <c:pt idx="1">
                  <c:v>7</c:v>
                </c:pt>
                <c:pt idx="2">
                  <c:v>8</c:v>
                </c:pt>
                <c:pt idx="3">
                  <c:v>10</c:v>
                </c:pt>
                <c:pt idx="4">
                  <c:v>11</c:v>
                </c:pt>
                <c:pt idx="5">
                  <c:v>12</c:v>
                </c:pt>
                <c:pt idx="6">
                  <c:v>13</c:v>
                </c:pt>
                <c:pt idx="7">
                  <c:v>14</c:v>
                </c:pt>
                <c:pt idx="8">
                  <c:v>15</c:v>
                </c:pt>
                <c:pt idx="9">
                  <c:v>16</c:v>
                </c:pt>
                <c:pt idx="10">
                  <c:v>18</c:v>
                </c:pt>
                <c:pt idx="11">
                  <c:v>19</c:v>
                </c:pt>
                <c:pt idx="12">
                  <c:v>27</c:v>
                </c:pt>
              </c:numCache>
            </c:numRef>
          </c:cat>
          <c:val>
            <c:numRef>
              <c:f>Sheet4!$B$1:$B$13</c:f>
              <c:numCache>
                <c:formatCode>General</c:formatCode>
                <c:ptCount val="13"/>
                <c:pt idx="0">
                  <c:v>3</c:v>
                </c:pt>
                <c:pt idx="1">
                  <c:v>4</c:v>
                </c:pt>
                <c:pt idx="2">
                  <c:v>3</c:v>
                </c:pt>
                <c:pt idx="3">
                  <c:v>10</c:v>
                </c:pt>
                <c:pt idx="4">
                  <c:v>15</c:v>
                </c:pt>
                <c:pt idx="5">
                  <c:v>7</c:v>
                </c:pt>
                <c:pt idx="6">
                  <c:v>1</c:v>
                </c:pt>
                <c:pt idx="7">
                  <c:v>6</c:v>
                </c:pt>
                <c:pt idx="8">
                  <c:v>2</c:v>
                </c:pt>
                <c:pt idx="9">
                  <c:v>4</c:v>
                </c:pt>
                <c:pt idx="10">
                  <c:v>1</c:v>
                </c:pt>
                <c:pt idx="11">
                  <c:v>1</c:v>
                </c:pt>
                <c:pt idx="12">
                  <c:v>1</c:v>
                </c:pt>
              </c:numCache>
            </c:numRef>
          </c:val>
          <c:extLst>
            <c:ext xmlns:c16="http://schemas.microsoft.com/office/drawing/2014/chart" uri="{C3380CC4-5D6E-409C-BE32-E72D297353CC}">
              <c16:uniqueId val="{00000000-C101-4057-93CE-F3AC6118EDEF}"/>
            </c:ext>
          </c:extLst>
        </c:ser>
        <c:dLbls>
          <c:showLegendKey val="0"/>
          <c:showVal val="0"/>
          <c:showCatName val="0"/>
          <c:showSerName val="0"/>
          <c:showPercent val="0"/>
          <c:showBubbleSize val="0"/>
        </c:dLbls>
        <c:gapWidth val="100"/>
        <c:overlap val="-24"/>
        <c:axId val="1417565456"/>
        <c:axId val="1639335392"/>
      </c:barChart>
      <c:catAx>
        <c:axId val="141756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1639335392"/>
        <c:crosses val="autoZero"/>
        <c:auto val="1"/>
        <c:lblAlgn val="ctr"/>
        <c:lblOffset val="100"/>
        <c:noMultiLvlLbl val="0"/>
      </c:catAx>
      <c:valAx>
        <c:axId val="163933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1417565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Sheet2!$B$1</c:f>
              <c:strCache>
                <c:ptCount val="1"/>
                <c:pt idx="0">
                  <c:v>篇数</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Sheet2!$A$2:$A$10</c:f>
              <c:strCache>
                <c:ptCount val="9"/>
                <c:pt idx="0">
                  <c:v>对话生成</c:v>
                </c:pt>
                <c:pt idx="1">
                  <c:v>对话新任务/数据集</c:v>
                </c:pt>
                <c:pt idx="2">
                  <c:v>对话系统评价分析</c:v>
                </c:pt>
                <c:pt idx="3">
                  <c:v>对话状态追踪</c:v>
                </c:pt>
                <c:pt idx="4">
                  <c:v>端到端对话系统</c:v>
                </c:pt>
                <c:pt idx="5">
                  <c:v>对话理解</c:v>
                </c:pt>
                <c:pt idx="6">
                  <c:v>对话策略</c:v>
                </c:pt>
                <c:pt idx="7">
                  <c:v>多模态对话</c:v>
                </c:pt>
                <c:pt idx="8">
                  <c:v>其他</c:v>
                </c:pt>
              </c:strCache>
            </c:strRef>
          </c:cat>
          <c:val>
            <c:numRef>
              <c:f>Sheet2!$B$2:$B$10</c:f>
              <c:numCache>
                <c:formatCode>General</c:formatCode>
                <c:ptCount val="9"/>
                <c:pt idx="0">
                  <c:v>15</c:v>
                </c:pt>
                <c:pt idx="1">
                  <c:v>8</c:v>
                </c:pt>
                <c:pt idx="2">
                  <c:v>7</c:v>
                </c:pt>
                <c:pt idx="3">
                  <c:v>7</c:v>
                </c:pt>
                <c:pt idx="4">
                  <c:v>6</c:v>
                </c:pt>
                <c:pt idx="5">
                  <c:v>5</c:v>
                </c:pt>
                <c:pt idx="6">
                  <c:v>5</c:v>
                </c:pt>
                <c:pt idx="7">
                  <c:v>4</c:v>
                </c:pt>
                <c:pt idx="8">
                  <c:v>1</c:v>
                </c:pt>
              </c:numCache>
            </c:numRef>
          </c:val>
          <c:extLst>
            <c:ext xmlns:c16="http://schemas.microsoft.com/office/drawing/2014/chart" uri="{C3380CC4-5D6E-409C-BE32-E72D297353CC}">
              <c16:uniqueId val="{00000000-10EA-4CC5-BB8C-BC37F7C60B95}"/>
            </c:ext>
          </c:extLst>
        </c:ser>
        <c:dLbls>
          <c:showLegendKey val="0"/>
          <c:showVal val="0"/>
          <c:showCatName val="0"/>
          <c:showSerName val="0"/>
          <c:showPercent val="0"/>
          <c:showBubbleSize val="0"/>
        </c:dLbls>
        <c:gapWidth val="100"/>
        <c:overlap val="-24"/>
        <c:axId val="1182565903"/>
        <c:axId val="1182666751"/>
      </c:barChart>
      <c:catAx>
        <c:axId val="1182565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CN"/>
          </a:p>
        </c:txPr>
        <c:crossAx val="1182666751"/>
        <c:crosses val="autoZero"/>
        <c:auto val="1"/>
        <c:lblAlgn val="ctr"/>
        <c:lblOffset val="100"/>
        <c:noMultiLvlLbl val="0"/>
      </c:catAx>
      <c:valAx>
        <c:axId val="1182666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118256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8DF0A77-2099-4ED7-BBD0-DB514028A61B}" type="datetimeFigureOut">
              <a:rPr lang="zh-CN" altLang="en-US"/>
              <a:pPr>
                <a:defRPr/>
              </a:pPr>
              <a:t>2020/10/4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9B9ACD5-4993-490D-9F63-8857A175D726}" type="slidenum">
              <a:rPr lang="zh-CN" altLang="en-US"/>
              <a:pPr/>
              <a:t>‹#›</a:t>
            </a:fld>
            <a:endParaRPr lang="zh-CN" altLang="en-US"/>
          </a:p>
        </p:txBody>
      </p:sp>
    </p:spTree>
    <p:extLst>
      <p:ext uri="{BB962C8B-B14F-4D97-AF65-F5344CB8AC3E}">
        <p14:creationId xmlns:p14="http://schemas.microsoft.com/office/powerpoint/2010/main" val="23835285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a:t>
            </a:fld>
            <a:endParaRPr lang="zh-CN" altLang="en-US"/>
          </a:p>
        </p:txBody>
      </p:sp>
    </p:spTree>
    <p:extLst>
      <p:ext uri="{BB962C8B-B14F-4D97-AF65-F5344CB8AC3E}">
        <p14:creationId xmlns:p14="http://schemas.microsoft.com/office/powerpoint/2010/main" val="427644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预训练模型、加速压缩方法</a:t>
            </a:r>
            <a:endParaRPr lang="en-US" altLang="zh-CN" dirty="0"/>
          </a:p>
          <a:p>
            <a:r>
              <a:rPr lang="zh-CN" altLang="en-US" dirty="0"/>
              <a:t>减轻过拟合或</a:t>
            </a:r>
            <a:r>
              <a:rPr lang="en-US" altLang="zh-CN" dirty="0"/>
              <a:t>transformer</a:t>
            </a:r>
            <a:r>
              <a:rPr lang="zh-CN" altLang="en-US" dirty="0"/>
              <a:t>改进</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10</a:t>
            </a:fld>
            <a:endParaRPr lang="zh-CN" altLang="en-US"/>
          </a:p>
        </p:txBody>
      </p:sp>
    </p:spTree>
    <p:extLst>
      <p:ext uri="{BB962C8B-B14F-4D97-AF65-F5344CB8AC3E}">
        <p14:creationId xmlns:p14="http://schemas.microsoft.com/office/powerpoint/2010/main" val="28781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与对话、摘要、翻译等相关</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11</a:t>
            </a:fld>
            <a:endParaRPr lang="zh-CN" altLang="en-US"/>
          </a:p>
        </p:txBody>
      </p:sp>
    </p:spTree>
    <p:extLst>
      <p:ext uri="{BB962C8B-B14F-4D97-AF65-F5344CB8AC3E}">
        <p14:creationId xmlns:p14="http://schemas.microsoft.com/office/powerpoint/2010/main" val="21189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数据集推动</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12</a:t>
            </a:fld>
            <a:endParaRPr lang="zh-CN" altLang="en-US"/>
          </a:p>
        </p:txBody>
      </p:sp>
    </p:spTree>
    <p:extLst>
      <p:ext uri="{BB962C8B-B14F-4D97-AF65-F5344CB8AC3E}">
        <p14:creationId xmlns:p14="http://schemas.microsoft.com/office/powerpoint/2010/main" val="978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被预训练模型刷爆</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13</a:t>
            </a:fld>
            <a:endParaRPr lang="zh-CN" altLang="en-US"/>
          </a:p>
        </p:txBody>
      </p:sp>
    </p:spTree>
    <p:extLst>
      <p:ext uri="{BB962C8B-B14F-4D97-AF65-F5344CB8AC3E}">
        <p14:creationId xmlns:p14="http://schemas.microsoft.com/office/powerpoint/2010/main" val="97803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逐渐被</a:t>
            </a:r>
            <a:r>
              <a:rPr lang="en-US" altLang="zh-CN" dirty="0"/>
              <a:t>Transformer</a:t>
            </a:r>
            <a:r>
              <a:rPr lang="zh-CN" altLang="en-US" dirty="0"/>
              <a:t>统一</a:t>
            </a:r>
            <a:endParaRPr lang="en-US" altLang="zh-CN" dirty="0"/>
          </a:p>
          <a:p>
            <a:r>
              <a:rPr lang="zh-CN" altLang="en-US" dirty="0"/>
              <a:t>研究领域被分散</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14</a:t>
            </a:fld>
            <a:endParaRPr lang="zh-CN" altLang="en-US"/>
          </a:p>
        </p:txBody>
      </p:sp>
    </p:spTree>
    <p:extLst>
      <p:ext uri="{BB962C8B-B14F-4D97-AF65-F5344CB8AC3E}">
        <p14:creationId xmlns:p14="http://schemas.microsoft.com/office/powerpoint/2010/main" val="3209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预训练模型中蕴含句法信息</a:t>
            </a:r>
            <a:endParaRPr lang="en-US" altLang="zh-CN" dirty="0"/>
          </a:p>
          <a:p>
            <a:r>
              <a:rPr lang="zh-CN" altLang="en-US" dirty="0"/>
              <a:t>下游任务不需要显示句法结构</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15</a:t>
            </a:fld>
            <a:endParaRPr lang="zh-CN" altLang="en-US"/>
          </a:p>
        </p:txBody>
      </p:sp>
    </p:spTree>
    <p:extLst>
      <p:ext uri="{BB962C8B-B14F-4D97-AF65-F5344CB8AC3E}">
        <p14:creationId xmlns:p14="http://schemas.microsoft.com/office/powerpoint/2010/main" val="1327729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Word2vec</a:t>
            </a:r>
            <a:r>
              <a:rPr lang="zh-CN" altLang="en-US" dirty="0"/>
              <a:t>启发了一部分工作</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16</a:t>
            </a:fld>
            <a:endParaRPr lang="zh-CN" altLang="en-US"/>
          </a:p>
        </p:txBody>
      </p:sp>
    </p:spTree>
    <p:extLst>
      <p:ext uri="{BB962C8B-B14F-4D97-AF65-F5344CB8AC3E}">
        <p14:creationId xmlns:p14="http://schemas.microsoft.com/office/powerpoint/2010/main" val="172348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语义本身定义比较模糊</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17</a:t>
            </a:fld>
            <a:endParaRPr lang="zh-CN" altLang="en-US"/>
          </a:p>
        </p:txBody>
      </p:sp>
    </p:spTree>
    <p:extLst>
      <p:ext uri="{BB962C8B-B14F-4D97-AF65-F5344CB8AC3E}">
        <p14:creationId xmlns:p14="http://schemas.microsoft.com/office/powerpoint/2010/main" val="333214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18</a:t>
            </a:fld>
            <a:endParaRPr lang="zh-CN" altLang="en-US"/>
          </a:p>
        </p:txBody>
      </p:sp>
    </p:spTree>
    <p:extLst>
      <p:ext uri="{BB962C8B-B14F-4D97-AF65-F5344CB8AC3E}">
        <p14:creationId xmlns:p14="http://schemas.microsoft.com/office/powerpoint/2010/main" val="276969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19</a:t>
            </a:fld>
            <a:endParaRPr lang="zh-CN" altLang="en-US"/>
          </a:p>
        </p:txBody>
      </p:sp>
    </p:spTree>
    <p:extLst>
      <p:ext uri="{BB962C8B-B14F-4D97-AF65-F5344CB8AC3E}">
        <p14:creationId xmlns:p14="http://schemas.microsoft.com/office/powerpoint/2010/main" val="116916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a:t>
            </a:fld>
            <a:endParaRPr lang="zh-CN" altLang="en-US"/>
          </a:p>
        </p:txBody>
      </p:sp>
    </p:spTree>
    <p:extLst>
      <p:ext uri="{BB962C8B-B14F-4D97-AF65-F5344CB8AC3E}">
        <p14:creationId xmlns:p14="http://schemas.microsoft.com/office/powerpoint/2010/main" val="355292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目前大家在电商客服和电话里，一部分就是和机器对话</a:t>
            </a:r>
            <a:endParaRPr lang="en-US" altLang="zh-CN" sz="1000" dirty="0"/>
          </a:p>
          <a:p>
            <a:r>
              <a:rPr lang="zh-CN" altLang="en-US" sz="1000" dirty="0"/>
              <a:t>斯坦福教授，</a:t>
            </a:r>
            <a:r>
              <a:rPr lang="en-US" altLang="zh-CN" sz="1000" dirty="0"/>
              <a:t>cs224n</a:t>
            </a:r>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20</a:t>
            </a:fld>
            <a:endParaRPr lang="zh-CN" altLang="en-US"/>
          </a:p>
        </p:txBody>
      </p:sp>
    </p:spTree>
    <p:extLst>
      <p:ext uri="{BB962C8B-B14F-4D97-AF65-F5344CB8AC3E}">
        <p14:creationId xmlns:p14="http://schemas.microsoft.com/office/powerpoint/2010/main" val="2780034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58</a:t>
            </a:r>
            <a:r>
              <a:rPr lang="zh-CN" altLang="en-US" sz="1000" dirty="0"/>
              <a:t>篇，关键词方式搜索标题：</a:t>
            </a:r>
            <a:r>
              <a:rPr lang="en-US" altLang="zh-CN" sz="1000" dirty="0"/>
              <a:t>dialog/dialogue</a:t>
            </a:r>
            <a:r>
              <a:rPr lang="zh-CN" altLang="en-US" sz="1000" dirty="0"/>
              <a:t>，</a:t>
            </a:r>
            <a:r>
              <a:rPr lang="en-US" altLang="zh-CN" sz="1000" dirty="0"/>
              <a:t>slot</a:t>
            </a:r>
            <a:r>
              <a:rPr lang="zh-CN" altLang="en-US" sz="1000" dirty="0"/>
              <a:t>，</a:t>
            </a:r>
            <a:r>
              <a:rPr lang="en-US" altLang="zh-CN" sz="1000" dirty="0"/>
              <a:t>state</a:t>
            </a:r>
            <a:r>
              <a:rPr lang="zh-CN" altLang="en-US" sz="1000" dirty="0"/>
              <a:t>等</a:t>
            </a:r>
            <a:endParaRPr lang="en-US" altLang="zh-CN" sz="1000" dirty="0"/>
          </a:p>
          <a:p>
            <a:r>
              <a:rPr lang="zh-CN" altLang="en-US" sz="1000" dirty="0"/>
              <a:t>左图根据文章标题和摘要，进行词云统计</a:t>
            </a:r>
            <a:endParaRPr lang="en-US" altLang="zh-CN" sz="1000" dirty="0"/>
          </a:p>
          <a:p>
            <a:r>
              <a:rPr lang="zh-CN" altLang="en-US" sz="1000" dirty="0"/>
              <a:t>右图是作者名，未分词结果</a:t>
            </a:r>
            <a:endParaRPr lang="en-US" altLang="zh-CN" sz="1000" dirty="0"/>
          </a:p>
          <a:p>
            <a:r>
              <a:rPr lang="zh-CN" altLang="en-US" sz="1000" dirty="0"/>
              <a:t>刘挺，俞舟（加利福尼亚大学），车万翔，</a:t>
            </a:r>
            <a:r>
              <a:rPr lang="zh-CN" altLang="en-US" sz="1000" b="0" i="0" kern="1200" dirty="0">
                <a:solidFill>
                  <a:schemeClr val="tx1"/>
                </a:solidFill>
                <a:effectLst/>
                <a:latin typeface="+mn-lt"/>
                <a:ea typeface="+mn-ea"/>
                <a:cs typeface="+mn-cs"/>
              </a:rPr>
              <a:t>吴华、</a:t>
            </a:r>
            <a:r>
              <a:rPr lang="zh-CN" altLang="en-US" sz="1200" b="0" i="0" kern="1200" dirty="0">
                <a:solidFill>
                  <a:schemeClr val="tx1"/>
                </a:solidFill>
                <a:effectLst/>
                <a:latin typeface="+mn-lt"/>
                <a:ea typeface="+mn-ea"/>
                <a:cs typeface="+mn-cs"/>
              </a:rPr>
              <a:t>王海峰</a:t>
            </a:r>
            <a:r>
              <a:rPr lang="zh-CN" altLang="en-US" sz="1000" b="0" i="0" kern="1200" dirty="0">
                <a:solidFill>
                  <a:schemeClr val="tx1"/>
                </a:solidFill>
                <a:effectLst/>
                <a:latin typeface="+mn-lt"/>
                <a:ea typeface="+mn-ea"/>
                <a:cs typeface="+mn-cs"/>
              </a:rPr>
              <a:t>（</a:t>
            </a:r>
            <a:r>
              <a:rPr lang="zh-CN" altLang="en-US" sz="1000" dirty="0"/>
              <a:t>百度</a:t>
            </a:r>
            <a:r>
              <a:rPr lang="zh-CN" altLang="en-US" sz="1000" b="0" i="0" kern="1200" dirty="0">
                <a:solidFill>
                  <a:schemeClr val="tx1"/>
                </a:solidFill>
                <a:effectLst/>
                <a:latin typeface="+mn-lt"/>
                <a:ea typeface="+mn-ea"/>
                <a:cs typeface="+mn-cs"/>
              </a:rPr>
              <a:t>）</a:t>
            </a:r>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21</a:t>
            </a:fld>
            <a:endParaRPr lang="zh-CN" altLang="en-US"/>
          </a:p>
        </p:txBody>
      </p:sp>
    </p:spTree>
    <p:extLst>
      <p:ext uri="{BB962C8B-B14F-4D97-AF65-F5344CB8AC3E}">
        <p14:creationId xmlns:p14="http://schemas.microsoft.com/office/powerpoint/2010/main" val="1333410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22</a:t>
            </a:fld>
            <a:endParaRPr lang="zh-CN" altLang="en-US"/>
          </a:p>
        </p:txBody>
      </p:sp>
    </p:spTree>
    <p:extLst>
      <p:ext uri="{BB962C8B-B14F-4D97-AF65-F5344CB8AC3E}">
        <p14:creationId xmlns:p14="http://schemas.microsoft.com/office/powerpoint/2010/main" val="32240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分类标准参考网上一篇技术分享，比较符合目前的研究内容</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23</a:t>
            </a:fld>
            <a:endParaRPr lang="zh-CN" altLang="en-US"/>
          </a:p>
        </p:txBody>
      </p:sp>
    </p:spTree>
    <p:extLst>
      <p:ext uri="{BB962C8B-B14F-4D97-AF65-F5344CB8AC3E}">
        <p14:creationId xmlns:p14="http://schemas.microsoft.com/office/powerpoint/2010/main" val="1089302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24</a:t>
            </a:fld>
            <a:endParaRPr lang="zh-CN" altLang="en-US"/>
          </a:p>
        </p:txBody>
      </p:sp>
    </p:spTree>
    <p:extLst>
      <p:ext uri="{BB962C8B-B14F-4D97-AF65-F5344CB8AC3E}">
        <p14:creationId xmlns:p14="http://schemas.microsoft.com/office/powerpoint/2010/main" val="382857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除了第一篇论文，不是解决</a:t>
            </a:r>
            <a:r>
              <a:rPr lang="en-US" altLang="zh-CN" sz="1000" dirty="0"/>
              <a:t>zero-shot</a:t>
            </a:r>
            <a:r>
              <a:rPr lang="zh-CN" altLang="en-US" sz="1000" dirty="0"/>
              <a:t>或</a:t>
            </a:r>
            <a:r>
              <a:rPr lang="en-US" altLang="zh-CN" sz="1000" dirty="0"/>
              <a:t>few-shot</a:t>
            </a:r>
            <a:r>
              <a:rPr lang="zh-CN" altLang="en-US" sz="1000" dirty="0"/>
              <a:t>问题的，后面</a:t>
            </a:r>
            <a:r>
              <a:rPr lang="en-US" altLang="zh-CN" sz="1000" dirty="0"/>
              <a:t>4</a:t>
            </a:r>
            <a:r>
              <a:rPr lang="zh-CN" altLang="en-US" sz="1000" dirty="0"/>
              <a:t>篇都聚焦在该问题上。</a:t>
            </a:r>
            <a:endParaRPr lang="en-US" altLang="zh-CN" sz="1000" dirty="0"/>
          </a:p>
          <a:p>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25</a:t>
            </a:fld>
            <a:endParaRPr lang="zh-CN" altLang="en-US"/>
          </a:p>
        </p:txBody>
      </p:sp>
    </p:spTree>
    <p:extLst>
      <p:ext uri="{BB962C8B-B14F-4D97-AF65-F5344CB8AC3E}">
        <p14:creationId xmlns:p14="http://schemas.microsoft.com/office/powerpoint/2010/main" val="309721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除了第一篇论文，不是解决</a:t>
            </a:r>
            <a:r>
              <a:rPr lang="en-US" altLang="zh-CN" sz="1000" dirty="0"/>
              <a:t>zero-shot</a:t>
            </a:r>
            <a:r>
              <a:rPr lang="zh-CN" altLang="en-US" sz="1000" dirty="0"/>
              <a:t>或</a:t>
            </a:r>
            <a:r>
              <a:rPr lang="en-US" altLang="zh-CN" sz="1000" dirty="0"/>
              <a:t>few-shot</a:t>
            </a:r>
            <a:r>
              <a:rPr lang="zh-CN" altLang="en-US" sz="1000" dirty="0"/>
              <a:t>问题的，后面</a:t>
            </a:r>
            <a:r>
              <a:rPr lang="en-US" altLang="zh-CN" sz="1000" dirty="0"/>
              <a:t>4</a:t>
            </a:r>
            <a:r>
              <a:rPr lang="zh-CN" altLang="en-US" sz="1000" dirty="0"/>
              <a:t>篇都聚焦在该问题上。</a:t>
            </a:r>
            <a:endParaRPr lang="en-US" altLang="zh-CN" sz="1000" dirty="0"/>
          </a:p>
          <a:p>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26</a:t>
            </a:fld>
            <a:endParaRPr lang="zh-CN" altLang="en-US"/>
          </a:p>
        </p:txBody>
      </p:sp>
    </p:spTree>
    <p:extLst>
      <p:ext uri="{BB962C8B-B14F-4D97-AF65-F5344CB8AC3E}">
        <p14:creationId xmlns:p14="http://schemas.microsoft.com/office/powerpoint/2010/main" val="396567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短文</a:t>
            </a:r>
            <a:r>
              <a:rPr lang="en-US" altLang="zh-CN" sz="1000" dirty="0"/>
              <a:t>6</a:t>
            </a:r>
            <a:r>
              <a:rPr lang="zh-CN" altLang="en-US" sz="1000" dirty="0"/>
              <a:t>页</a:t>
            </a:r>
            <a:endParaRPr lang="en-US" altLang="zh-CN" sz="1000" dirty="0"/>
          </a:p>
          <a:p>
            <a:r>
              <a:rPr lang="zh-CN" altLang="en-US" sz="1000" dirty="0"/>
              <a:t>实际问题：树形结构，存在多属性，而不是类似</a:t>
            </a:r>
            <a:r>
              <a:rPr lang="en-US" altLang="zh-CN" sz="1000" dirty="0"/>
              <a:t>ATIS</a:t>
            </a:r>
            <a:r>
              <a:rPr lang="zh-CN" altLang="en-US" sz="1000" dirty="0"/>
              <a:t>数据集中，仅有单一属性。</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27</a:t>
            </a:fld>
            <a:endParaRPr lang="zh-CN" altLang="en-US"/>
          </a:p>
        </p:txBody>
      </p:sp>
    </p:spTree>
    <p:extLst>
      <p:ext uri="{BB962C8B-B14F-4D97-AF65-F5344CB8AC3E}">
        <p14:creationId xmlns:p14="http://schemas.microsoft.com/office/powerpoint/2010/main" val="523388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Decoder</a:t>
            </a:r>
            <a:r>
              <a:rPr lang="zh-CN" altLang="en-US" sz="1000" dirty="0"/>
              <a:t>中</a:t>
            </a:r>
            <a:r>
              <a:rPr lang="en-US" altLang="zh-CN" sz="1000" dirty="0"/>
              <a:t>slot filling</a:t>
            </a:r>
            <a:r>
              <a:rPr lang="zh-CN" altLang="en-US" sz="1000" dirty="0"/>
              <a:t>的</a:t>
            </a:r>
            <a:r>
              <a:rPr lang="en-US" altLang="zh-CN" sz="1000" dirty="0"/>
              <a:t>loss</a:t>
            </a:r>
            <a:r>
              <a:rPr lang="zh-CN" altLang="en-US" sz="1000" dirty="0"/>
              <a:t>，</a:t>
            </a:r>
            <a:r>
              <a:rPr lang="en-US" altLang="zh-CN" sz="1000" dirty="0"/>
              <a:t>template</a:t>
            </a:r>
            <a:r>
              <a:rPr lang="zh-CN" altLang="en-US" sz="1000" dirty="0"/>
              <a:t>的</a:t>
            </a:r>
            <a:r>
              <a:rPr lang="en-US" altLang="zh-CN" sz="1000" dirty="0"/>
              <a:t>loss</a:t>
            </a:r>
            <a:r>
              <a:rPr lang="zh-CN" altLang="en-US" sz="1000" dirty="0"/>
              <a:t>（搭建框架），</a:t>
            </a:r>
            <a:r>
              <a:rPr lang="en-US" altLang="zh-CN" sz="1000" dirty="0"/>
              <a:t>pointer network</a:t>
            </a:r>
            <a:r>
              <a:rPr lang="zh-CN" altLang="en-US" sz="1000" dirty="0"/>
              <a:t>的</a:t>
            </a:r>
            <a:r>
              <a:rPr lang="en-US" altLang="zh-CN" sz="1000" dirty="0"/>
              <a:t>loss</a:t>
            </a:r>
            <a:r>
              <a:rPr lang="zh-CN" altLang="en-US" sz="1000" dirty="0"/>
              <a:t>（预测位置）</a:t>
            </a:r>
            <a:endParaRPr lang="en-US" altLang="zh-CN" sz="1000" dirty="0"/>
          </a:p>
          <a:p>
            <a:r>
              <a:rPr lang="zh-CN" altLang="en-US" sz="1000" dirty="0"/>
              <a:t>树结构倾向复制节点，因为保持父子节点相似。引入全局监督，在不考虑节点顺序的情况下，检查是否存在特定节点，存在就给予奖励，否则给予惩罚。</a:t>
            </a:r>
            <a:endParaRPr lang="en-US" altLang="zh-CN" sz="1000" dirty="0"/>
          </a:p>
          <a:p>
            <a:r>
              <a:rPr lang="zh-CN" altLang="en-US" sz="1000" dirty="0"/>
              <a:t>模型结果是自己比较，只和一种</a:t>
            </a:r>
            <a:r>
              <a:rPr lang="en-US" altLang="zh-CN" sz="1000" dirty="0"/>
              <a:t>baseline</a:t>
            </a:r>
            <a:r>
              <a:rPr lang="zh-CN" altLang="en-US" sz="1000" dirty="0"/>
              <a:t>就是传统扁平结构进行了比较</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28</a:t>
            </a:fld>
            <a:endParaRPr lang="zh-CN" altLang="en-US"/>
          </a:p>
        </p:txBody>
      </p:sp>
    </p:spTree>
    <p:extLst>
      <p:ext uri="{BB962C8B-B14F-4D97-AF65-F5344CB8AC3E}">
        <p14:creationId xmlns:p14="http://schemas.microsoft.com/office/powerpoint/2010/main" val="536025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000" dirty="0"/>
              <a:t>正文</a:t>
            </a:r>
            <a:r>
              <a:rPr lang="en-US" altLang="zh-CN" sz="1000" dirty="0"/>
              <a:t>6</a:t>
            </a:r>
            <a:r>
              <a:rPr lang="zh-CN" altLang="en-US" sz="1000" dirty="0"/>
              <a:t>，附录</a:t>
            </a:r>
            <a:r>
              <a:rPr lang="en-US" altLang="zh-CN" sz="1000" dirty="0"/>
              <a:t>8</a:t>
            </a:r>
          </a:p>
          <a:p>
            <a:r>
              <a:rPr lang="zh-CN" altLang="en-US" sz="1000" dirty="0"/>
              <a:t>本论文基于之前的</a:t>
            </a:r>
            <a:r>
              <a:rPr lang="en-US" altLang="zh-CN" sz="1000" dirty="0" err="1"/>
              <a:t>ConveRT</a:t>
            </a:r>
            <a:r>
              <a:rPr lang="zh-CN" altLang="en-US" sz="1000" dirty="0"/>
              <a:t>工作。</a:t>
            </a:r>
            <a:r>
              <a:rPr lang="en-US" altLang="zh-CN" sz="1000" dirty="0" err="1"/>
              <a:t>ConveRT</a:t>
            </a:r>
            <a:r>
              <a:rPr lang="zh-CN" altLang="en-US" sz="1000" dirty="0"/>
              <a:t>是对标</a:t>
            </a:r>
            <a:r>
              <a:rPr lang="en-US" altLang="zh-CN" sz="1000" dirty="0"/>
              <a:t>Bert</a:t>
            </a:r>
            <a:r>
              <a:rPr lang="zh-CN" altLang="en-US" sz="1000" dirty="0"/>
              <a:t>的轻量级模型</a:t>
            </a:r>
            <a:endParaRPr lang="en-US" altLang="zh-CN" sz="1000" dirty="0"/>
          </a:p>
          <a:p>
            <a:r>
              <a:rPr lang="zh-CN" altLang="en-US" sz="1000" dirty="0"/>
              <a:t>将</a:t>
            </a:r>
            <a:r>
              <a:rPr lang="en-US" altLang="zh-CN" sz="1000" dirty="0"/>
              <a:t>slot-filling</a:t>
            </a:r>
            <a:r>
              <a:rPr lang="zh-CN" altLang="en-US" sz="1000" dirty="0"/>
              <a:t>任务改成了跨度选取问题。</a:t>
            </a:r>
            <a:endParaRPr lang="en-US" altLang="zh-CN" sz="1000" dirty="0"/>
          </a:p>
          <a:p>
            <a:r>
              <a:rPr lang="en-US" altLang="zh-CN" sz="1000" dirty="0"/>
              <a:t>Before</a:t>
            </a:r>
            <a:r>
              <a:rPr lang="zh-CN" altLang="en-US" sz="1000" dirty="0"/>
              <a:t>、</a:t>
            </a:r>
            <a:r>
              <a:rPr lang="en-US" altLang="zh-CN" sz="1000" dirty="0"/>
              <a:t>begin</a:t>
            </a:r>
            <a:r>
              <a:rPr lang="zh-CN" altLang="en-US" sz="1000" dirty="0"/>
              <a:t>、</a:t>
            </a:r>
            <a:r>
              <a:rPr lang="en-US" altLang="zh-CN" sz="1000" dirty="0"/>
              <a:t>in</a:t>
            </a:r>
            <a:r>
              <a:rPr lang="zh-CN" altLang="en-US" sz="1000" dirty="0"/>
              <a:t>、</a:t>
            </a:r>
            <a:r>
              <a:rPr lang="en-US" altLang="zh-CN" sz="1000" dirty="0"/>
              <a:t>after</a:t>
            </a:r>
          </a:p>
          <a:p>
            <a:r>
              <a:rPr lang="zh-CN" altLang="en-US" sz="1000" dirty="0"/>
              <a:t>发布了新的数据集</a:t>
            </a:r>
            <a:r>
              <a:rPr lang="en-US" altLang="zh-CN" sz="1000" dirty="0"/>
              <a:t>RESTAURANTS-8K</a:t>
            </a:r>
            <a:r>
              <a:rPr lang="zh-CN" altLang="en-US" sz="1000" dirty="0"/>
              <a:t>，语言更自然</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29</a:t>
            </a:fld>
            <a:endParaRPr lang="zh-CN" altLang="en-US"/>
          </a:p>
        </p:txBody>
      </p:sp>
    </p:spTree>
    <p:extLst>
      <p:ext uri="{BB962C8B-B14F-4D97-AF65-F5344CB8AC3E}">
        <p14:creationId xmlns:p14="http://schemas.microsoft.com/office/powerpoint/2010/main" val="201664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3</a:t>
            </a:fld>
            <a:endParaRPr lang="zh-CN" altLang="en-US"/>
          </a:p>
        </p:txBody>
      </p:sp>
    </p:spTree>
    <p:extLst>
      <p:ext uri="{BB962C8B-B14F-4D97-AF65-F5344CB8AC3E}">
        <p14:creationId xmlns:p14="http://schemas.microsoft.com/office/powerpoint/2010/main" val="1087627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短文</a:t>
            </a:r>
            <a:r>
              <a:rPr lang="en-US" altLang="zh-CN" sz="1000" dirty="0"/>
              <a:t>7</a:t>
            </a:r>
            <a:r>
              <a:rPr lang="zh-CN" altLang="en-US" sz="1000" dirty="0"/>
              <a:t>页</a:t>
            </a:r>
            <a:endParaRPr lang="en-US" altLang="zh-CN" sz="1000" dirty="0"/>
          </a:p>
          <a:p>
            <a:r>
              <a:rPr lang="zh-CN" altLang="en-US" sz="1000" dirty="0"/>
              <a:t>本文章是基于</a:t>
            </a:r>
            <a:r>
              <a:rPr lang="en-US" altLang="zh-CN" sz="1000" dirty="0"/>
              <a:t>17</a:t>
            </a:r>
            <a:r>
              <a:rPr lang="zh-CN" altLang="en-US" sz="1000" dirty="0"/>
              <a:t>年一篇</a:t>
            </a:r>
            <a:r>
              <a:rPr lang="en-US" altLang="zh-CN" sz="1000" dirty="0"/>
              <a:t>zero-shot</a:t>
            </a:r>
            <a:r>
              <a:rPr lang="zh-CN" altLang="en-US" sz="1000" dirty="0"/>
              <a:t>的改进。</a:t>
            </a:r>
            <a:r>
              <a:rPr lang="en-US" altLang="zh-CN" sz="1000" dirty="0"/>
              <a:t>17</a:t>
            </a:r>
            <a:r>
              <a:rPr lang="zh-CN" altLang="en-US" sz="1000" dirty="0"/>
              <a:t>年的论文针对不同</a:t>
            </a:r>
            <a:r>
              <a:rPr lang="en-US" altLang="zh-CN" sz="1000" dirty="0"/>
              <a:t>slot</a:t>
            </a:r>
            <a:r>
              <a:rPr lang="zh-CN" altLang="en-US" sz="1000" dirty="0"/>
              <a:t>进行填槽。</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30</a:t>
            </a:fld>
            <a:endParaRPr lang="zh-CN" altLang="en-US"/>
          </a:p>
        </p:txBody>
      </p:sp>
    </p:spTree>
    <p:extLst>
      <p:ext uri="{BB962C8B-B14F-4D97-AF65-F5344CB8AC3E}">
        <p14:creationId xmlns:p14="http://schemas.microsoft.com/office/powerpoint/2010/main" val="3539911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1</a:t>
            </a:r>
            <a:r>
              <a:rPr lang="zh-CN" altLang="en-US" sz="1000" dirty="0"/>
              <a:t>个正确模板，</a:t>
            </a:r>
            <a:r>
              <a:rPr lang="en-US" altLang="zh-CN" sz="1000" dirty="0"/>
              <a:t>2</a:t>
            </a:r>
            <a:r>
              <a:rPr lang="zh-CN" altLang="en-US" sz="1000" dirty="0"/>
              <a:t>个错误模板。</a:t>
            </a:r>
            <a:endParaRPr lang="en-US" altLang="zh-CN" sz="1000" dirty="0"/>
          </a:p>
          <a:p>
            <a:r>
              <a:rPr lang="en-US" altLang="zh-CN" sz="1000" dirty="0"/>
              <a:t>Loss</a:t>
            </a:r>
            <a:r>
              <a:rPr lang="zh-CN" altLang="en-US" sz="1000" dirty="0"/>
              <a:t>就是让正确距离近，让错误距离远。</a:t>
            </a:r>
            <a:endParaRPr lang="en-US" altLang="zh-CN" sz="1000" dirty="0"/>
          </a:p>
          <a:p>
            <a:r>
              <a:rPr lang="zh-CN" altLang="en-US" sz="1000" dirty="0"/>
              <a:t>为了让相似的模板有相似的表达，前几个</a:t>
            </a:r>
            <a:r>
              <a:rPr lang="en-US" altLang="zh-CN" sz="1000" dirty="0"/>
              <a:t>epoch</a:t>
            </a:r>
            <a:r>
              <a:rPr lang="zh-CN" altLang="en-US" sz="1000" dirty="0"/>
              <a:t>只训练</a:t>
            </a:r>
            <a:r>
              <a:rPr lang="en-US" altLang="zh-CN" sz="1000" dirty="0"/>
              <a:t>Template representation</a:t>
            </a:r>
            <a:r>
              <a:rPr lang="zh-CN" altLang="en-US" sz="1000" dirty="0"/>
              <a:t>。后面</a:t>
            </a:r>
            <a:r>
              <a:rPr lang="en-US" altLang="zh-CN" sz="1000" dirty="0"/>
              <a:t>2</a:t>
            </a:r>
            <a:r>
              <a:rPr lang="zh-CN" altLang="en-US" sz="1000" dirty="0"/>
              <a:t>个都训练。</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31</a:t>
            </a:fld>
            <a:endParaRPr lang="zh-CN" altLang="en-US"/>
          </a:p>
        </p:txBody>
      </p:sp>
    </p:spTree>
    <p:extLst>
      <p:ext uri="{BB962C8B-B14F-4D97-AF65-F5344CB8AC3E}">
        <p14:creationId xmlns:p14="http://schemas.microsoft.com/office/powerpoint/2010/main" val="4038319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有一个疑惑，和上一篇都是做</a:t>
            </a:r>
            <a:r>
              <a:rPr lang="en-US" altLang="zh-CN" sz="1000" dirty="0"/>
              <a:t>few-shot</a:t>
            </a:r>
            <a:r>
              <a:rPr lang="zh-CN" altLang="en-US" sz="1000" dirty="0"/>
              <a:t>，任务也一样，数据集也一样，结果比较怎么样。</a:t>
            </a:r>
            <a:endParaRPr lang="en-US" altLang="zh-CN" sz="1000" dirty="0"/>
          </a:p>
          <a:p>
            <a:r>
              <a:rPr lang="zh-CN" altLang="en-US" sz="1000" dirty="0"/>
              <a:t>发现正好无法比较，这一篇是</a:t>
            </a:r>
            <a:r>
              <a:rPr lang="en-US" altLang="zh-CN" sz="1000" dirty="0"/>
              <a:t>few-shot</a:t>
            </a:r>
            <a:r>
              <a:rPr lang="zh-CN" altLang="en-US" sz="1000" dirty="0"/>
              <a:t>，无法做</a:t>
            </a:r>
            <a:r>
              <a:rPr lang="en-US" altLang="zh-CN" sz="1000" dirty="0"/>
              <a:t>zero-shot</a:t>
            </a:r>
            <a:r>
              <a:rPr lang="zh-CN" altLang="en-US" sz="1000" dirty="0"/>
              <a:t>。</a:t>
            </a:r>
            <a:endParaRPr lang="en-US" altLang="zh-CN" sz="1000" dirty="0"/>
          </a:p>
          <a:p>
            <a:r>
              <a:rPr lang="zh-CN" altLang="en-US" sz="1000" dirty="0"/>
              <a:t>上一篇是</a:t>
            </a:r>
            <a:r>
              <a:rPr lang="en-US" altLang="zh-CN" sz="1000" dirty="0"/>
              <a:t>zero-shot</a:t>
            </a:r>
            <a:r>
              <a:rPr lang="zh-CN" altLang="en-US" sz="1000" dirty="0"/>
              <a:t>，</a:t>
            </a:r>
            <a:r>
              <a:rPr lang="en-US" altLang="zh-CN" sz="1000" dirty="0"/>
              <a:t>few-shot</a:t>
            </a:r>
            <a:r>
              <a:rPr lang="zh-CN" altLang="en-US" sz="1000" dirty="0"/>
              <a:t>不是和这一篇一样用</a:t>
            </a:r>
            <a:r>
              <a:rPr lang="en-US" altLang="zh-CN" sz="1000" dirty="0"/>
              <a:t>1-shot</a:t>
            </a:r>
            <a:r>
              <a:rPr lang="zh-CN" altLang="en-US" sz="1000" dirty="0"/>
              <a:t>或</a:t>
            </a:r>
            <a:r>
              <a:rPr lang="en-US" altLang="zh-CN" sz="1000" dirty="0"/>
              <a:t>5-shot</a:t>
            </a:r>
            <a:r>
              <a:rPr lang="zh-CN" altLang="en-US" sz="1000" dirty="0"/>
              <a:t>。所以结果没有可比性</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32</a:t>
            </a:fld>
            <a:endParaRPr lang="zh-CN" altLang="en-US"/>
          </a:p>
        </p:txBody>
      </p:sp>
    </p:spTree>
    <p:extLst>
      <p:ext uri="{BB962C8B-B14F-4D97-AF65-F5344CB8AC3E}">
        <p14:creationId xmlns:p14="http://schemas.microsoft.com/office/powerpoint/2010/main" val="994532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该团队在</a:t>
            </a:r>
            <a:r>
              <a:rPr lang="en-US" altLang="zh-CN" sz="1000" dirty="0"/>
              <a:t>EMNLP2019</a:t>
            </a:r>
            <a:r>
              <a:rPr lang="zh-CN" altLang="en-US" sz="1000" dirty="0"/>
              <a:t>也发表了一篇基于</a:t>
            </a:r>
            <a:r>
              <a:rPr lang="en-US" altLang="zh-CN" sz="1000" dirty="0"/>
              <a:t>zero-shot</a:t>
            </a:r>
            <a:r>
              <a:rPr lang="zh-CN" altLang="en-US" sz="1000" dirty="0"/>
              <a:t>的论文，模型</a:t>
            </a:r>
            <a:r>
              <a:rPr lang="en-US" altLang="zh-CN" sz="1200" b="0" i="0" kern="1200" dirty="0" err="1">
                <a:solidFill>
                  <a:schemeClr val="tx1"/>
                </a:solidFill>
                <a:effectLst/>
                <a:latin typeface="+mn-lt"/>
                <a:ea typeface="+mn-ea"/>
                <a:cs typeface="+mn-cs"/>
              </a:rPr>
              <a:t>ReCapsNet</a:t>
            </a:r>
            <a:r>
              <a:rPr lang="zh-CN" altLang="en-US" sz="1000" b="0" i="0" kern="1200" dirty="0">
                <a:solidFill>
                  <a:schemeClr val="tx1"/>
                </a:solidFill>
                <a:effectLst/>
                <a:latin typeface="+mn-lt"/>
                <a:ea typeface="+mn-ea"/>
                <a:cs typeface="+mn-cs"/>
              </a:rPr>
              <a:t>。</a:t>
            </a:r>
            <a:endParaRPr lang="en-US" altLang="zh-CN" sz="1000" b="0" i="0" kern="1200" dirty="0">
              <a:solidFill>
                <a:schemeClr val="tx1"/>
              </a:solidFill>
              <a:effectLst/>
              <a:latin typeface="+mn-lt"/>
              <a:ea typeface="+mn-ea"/>
              <a:cs typeface="+mn-cs"/>
            </a:endParaRPr>
          </a:p>
          <a:p>
            <a:r>
              <a:rPr lang="zh-CN" altLang="en-US" sz="1000" dirty="0"/>
              <a:t>最大交叉熵，容易得到一个长的、窄的，并且从中心向外辐射的分布，不容易区分不同的意图。因此作者考虑用高斯分布替换</a:t>
            </a:r>
            <a:endParaRPr lang="en-US" altLang="zh-CN" sz="1000" dirty="0"/>
          </a:p>
          <a:p>
            <a:r>
              <a:rPr lang="zh-CN" altLang="en-US" sz="1000" dirty="0"/>
              <a:t>训练阶段，最小化语义增强的高斯混合损失（</a:t>
            </a:r>
            <a:r>
              <a:rPr lang="en-US" altLang="zh-CN" sz="1000" dirty="0"/>
              <a:t>SEG</a:t>
            </a:r>
            <a:r>
              <a:rPr lang="zh-CN" altLang="en-US" sz="1000" dirty="0"/>
              <a:t>分类器）</a:t>
            </a:r>
            <a:endParaRPr lang="en-US" altLang="zh-CN" sz="1000" dirty="0"/>
          </a:p>
          <a:p>
            <a:r>
              <a:rPr lang="zh-CN" altLang="en-US" sz="1000" dirty="0"/>
              <a:t>测试阶段，通过</a:t>
            </a:r>
            <a:r>
              <a:rPr lang="en-US" altLang="zh-CN" sz="1000" dirty="0"/>
              <a:t>LOF</a:t>
            </a:r>
            <a:r>
              <a:rPr lang="zh-CN" altLang="en-US" sz="1000" dirty="0"/>
              <a:t>查看表示是</a:t>
            </a:r>
            <a:r>
              <a:rPr lang="en-US" altLang="zh-CN" sz="1000" dirty="0"/>
              <a:t>outlier</a:t>
            </a:r>
            <a:r>
              <a:rPr lang="zh-CN" altLang="en-US" sz="1000" dirty="0"/>
              <a:t>还是</a:t>
            </a:r>
            <a:r>
              <a:rPr lang="en-US" altLang="zh-CN" sz="1000" dirty="0"/>
              <a:t>inlier</a:t>
            </a:r>
            <a:r>
              <a:rPr lang="zh-CN" altLang="en-US" sz="1000" dirty="0"/>
              <a:t>，如果是</a:t>
            </a:r>
            <a:r>
              <a:rPr lang="en-US" altLang="zh-CN" sz="1000" dirty="0"/>
              <a:t>inlier</a:t>
            </a:r>
            <a:r>
              <a:rPr lang="zh-CN" altLang="en-US" sz="1000" dirty="0"/>
              <a:t>就用分类器分类到观察到的意图，否则分类到新意图。</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33</a:t>
            </a:fld>
            <a:endParaRPr lang="zh-CN" altLang="en-US"/>
          </a:p>
        </p:txBody>
      </p:sp>
    </p:spTree>
    <p:extLst>
      <p:ext uri="{BB962C8B-B14F-4D97-AF65-F5344CB8AC3E}">
        <p14:creationId xmlns:p14="http://schemas.microsoft.com/office/powerpoint/2010/main" val="3458214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34</a:t>
            </a:fld>
            <a:endParaRPr lang="zh-CN" altLang="en-US"/>
          </a:p>
        </p:txBody>
      </p:sp>
    </p:spTree>
    <p:extLst>
      <p:ext uri="{BB962C8B-B14F-4D97-AF65-F5344CB8AC3E}">
        <p14:creationId xmlns:p14="http://schemas.microsoft.com/office/powerpoint/2010/main" val="101711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35</a:t>
            </a:fld>
            <a:endParaRPr lang="zh-CN" altLang="en-US"/>
          </a:p>
        </p:txBody>
      </p:sp>
    </p:spTree>
    <p:extLst>
      <p:ext uri="{BB962C8B-B14F-4D97-AF65-F5344CB8AC3E}">
        <p14:creationId xmlns:p14="http://schemas.microsoft.com/office/powerpoint/2010/main" val="4174486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36</a:t>
            </a:fld>
            <a:endParaRPr lang="zh-CN" altLang="en-US"/>
          </a:p>
        </p:txBody>
      </p:sp>
    </p:spTree>
    <p:extLst>
      <p:ext uri="{BB962C8B-B14F-4D97-AF65-F5344CB8AC3E}">
        <p14:creationId xmlns:p14="http://schemas.microsoft.com/office/powerpoint/2010/main" val="156765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清华大学黄民烈老师团队。</a:t>
            </a:r>
            <a:endParaRPr lang="en-US" altLang="zh-CN" sz="1000" dirty="0"/>
          </a:p>
          <a:p>
            <a:r>
              <a:rPr lang="en-US" altLang="zh-CN" sz="1000" dirty="0" err="1"/>
              <a:t>DuConv</a:t>
            </a:r>
            <a:r>
              <a:rPr lang="zh-CN" altLang="en-US" sz="1000" dirty="0"/>
              <a:t>是百度创建的。目前比较主流的</a:t>
            </a:r>
            <a:r>
              <a:rPr lang="en-US" altLang="zh-CN" sz="1000" dirty="0" err="1"/>
              <a:t>OpenDialKG</a:t>
            </a:r>
            <a:r>
              <a:rPr lang="zh-CN" altLang="en-US" sz="1000" dirty="0"/>
              <a:t>，问题是话题较少。</a:t>
            </a:r>
            <a:endParaRPr lang="en-US" altLang="zh-CN" sz="1000" dirty="0"/>
          </a:p>
          <a:p>
            <a:r>
              <a:rPr lang="zh-CN" altLang="en-US" sz="1000" dirty="0"/>
              <a:t>本论文主要构建多领域多轮。</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37</a:t>
            </a:fld>
            <a:endParaRPr lang="zh-CN" altLang="en-US"/>
          </a:p>
        </p:txBody>
      </p:sp>
    </p:spTree>
    <p:extLst>
      <p:ext uri="{BB962C8B-B14F-4D97-AF65-F5344CB8AC3E}">
        <p14:creationId xmlns:p14="http://schemas.microsoft.com/office/powerpoint/2010/main" val="182650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利用豆瓣前</a:t>
            </a:r>
            <a:r>
              <a:rPr lang="en-US" altLang="zh-CN" sz="1000" dirty="0"/>
              <a:t>250</a:t>
            </a:r>
            <a:r>
              <a:rPr lang="zh-CN" altLang="en-US" sz="1000" dirty="0"/>
              <a:t>的电影和歌曲、去哪儿网的北京景点数据，构建知识图谱。设计了</a:t>
            </a:r>
            <a:r>
              <a:rPr lang="en-US" altLang="zh-CN" sz="1000" dirty="0"/>
              <a:t>3</a:t>
            </a:r>
            <a:r>
              <a:rPr lang="zh-CN" altLang="en-US" sz="1000" dirty="0"/>
              <a:t>跳。</a:t>
            </a:r>
            <a:endParaRPr lang="en-US" altLang="zh-CN" sz="1000" dirty="0"/>
          </a:p>
          <a:p>
            <a:r>
              <a:rPr lang="zh-CN" altLang="en-US" sz="1000" dirty="0"/>
              <a:t>标注利用众包。</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38</a:t>
            </a:fld>
            <a:endParaRPr lang="zh-CN" altLang="en-US"/>
          </a:p>
        </p:txBody>
      </p:sp>
    </p:spTree>
    <p:extLst>
      <p:ext uri="{BB962C8B-B14F-4D97-AF65-F5344CB8AC3E}">
        <p14:creationId xmlns:p14="http://schemas.microsoft.com/office/powerpoint/2010/main" val="3031875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标注过程中，</a:t>
            </a:r>
            <a:r>
              <a:rPr lang="en-US" altLang="zh-CN" sz="1000" dirty="0"/>
              <a:t>2</a:t>
            </a:r>
            <a:r>
              <a:rPr lang="zh-CN" altLang="en-US" sz="1000" dirty="0"/>
              <a:t>个标注者均能看到完整的知识图谱。目的是避免出现一方主导的问题。</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39</a:t>
            </a:fld>
            <a:endParaRPr lang="zh-CN" altLang="en-US"/>
          </a:p>
        </p:txBody>
      </p:sp>
    </p:spTree>
    <p:extLst>
      <p:ext uri="{BB962C8B-B14F-4D97-AF65-F5344CB8AC3E}">
        <p14:creationId xmlns:p14="http://schemas.microsoft.com/office/powerpoint/2010/main" val="240886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原本接受率为</a:t>
            </a:r>
            <a:r>
              <a:rPr lang="en-US" altLang="zh-CN" sz="1200" b="0" i="0" kern="1200" dirty="0">
                <a:solidFill>
                  <a:schemeClr val="tx1"/>
                </a:solidFill>
                <a:effectLst/>
                <a:latin typeface="+mn-lt"/>
                <a:ea typeface="+mn-ea"/>
                <a:cs typeface="+mn-cs"/>
              </a:rPr>
              <a:t>25.2</a:t>
            </a:r>
            <a:r>
              <a:rPr lang="zh-CN" altLang="en-US" sz="1200" b="0" i="0" kern="1200" dirty="0">
                <a:solidFill>
                  <a:schemeClr val="tx1"/>
                </a:solidFill>
                <a:effectLst/>
                <a:latin typeface="+mn-lt"/>
                <a:ea typeface="+mn-ea"/>
                <a:cs typeface="+mn-cs"/>
              </a:rPr>
              <a:t>％。去除直接被拒和撤回的，录取率和去年持平。</a:t>
            </a:r>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a:t>
            </a:fld>
            <a:endParaRPr lang="zh-CN" altLang="en-US"/>
          </a:p>
        </p:txBody>
      </p:sp>
    </p:spTree>
    <p:extLst>
      <p:ext uri="{BB962C8B-B14F-4D97-AF65-F5344CB8AC3E}">
        <p14:creationId xmlns:p14="http://schemas.microsoft.com/office/powerpoint/2010/main" val="1497437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dirty="0"/>
              <a:t>随着对话轮数增加，话题会增加。</a:t>
            </a:r>
            <a:endParaRPr lang="en-US" altLang="zh-CN" sz="1000" b="0" dirty="0"/>
          </a:p>
          <a:p>
            <a:r>
              <a:rPr lang="zh-CN" altLang="en-US" sz="1000" b="0" dirty="0"/>
              <a:t>电影涉及的因素相较歌曲和旅游景点多，所以对话轮数和话题数较另外</a:t>
            </a:r>
            <a:r>
              <a:rPr lang="en-US" altLang="zh-CN" sz="1000" b="0" dirty="0"/>
              <a:t>2</a:t>
            </a:r>
            <a:r>
              <a:rPr lang="zh-CN" altLang="en-US" sz="1000" b="0" dirty="0"/>
              <a:t>者更多。</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40</a:t>
            </a:fld>
            <a:endParaRPr lang="zh-CN" altLang="en-US"/>
          </a:p>
        </p:txBody>
      </p:sp>
    </p:spTree>
    <p:extLst>
      <p:ext uri="{BB962C8B-B14F-4D97-AF65-F5344CB8AC3E}">
        <p14:creationId xmlns:p14="http://schemas.microsoft.com/office/powerpoint/2010/main" val="3580120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该数据集的明显的特点是，</a:t>
            </a:r>
            <a:r>
              <a:rPr lang="en-US" altLang="zh-CN" sz="1200" b="0" i="0" kern="1200" dirty="0">
                <a:solidFill>
                  <a:schemeClr val="tx1"/>
                </a:solidFill>
                <a:effectLst/>
                <a:latin typeface="+mn-lt"/>
                <a:ea typeface="+mn-ea"/>
                <a:cs typeface="+mn-cs"/>
              </a:rPr>
              <a:t>96%</a:t>
            </a:r>
            <a:r>
              <a:rPr lang="zh-CN" altLang="en-US" sz="1200" b="0" i="0" kern="1200" dirty="0">
                <a:solidFill>
                  <a:schemeClr val="tx1"/>
                </a:solidFill>
                <a:effectLst/>
                <a:latin typeface="+mn-lt"/>
                <a:ea typeface="+mn-ea"/>
                <a:cs typeface="+mn-cs"/>
              </a:rPr>
              <a:t>的实体对存在于多个句子中，</a:t>
            </a:r>
            <a:r>
              <a:rPr lang="en-US" altLang="zh-CN" sz="1200" b="0" i="0" kern="1200" dirty="0">
                <a:solidFill>
                  <a:schemeClr val="tx1"/>
                </a:solidFill>
                <a:effectLst/>
                <a:latin typeface="+mn-lt"/>
                <a:ea typeface="+mn-ea"/>
                <a:cs typeface="+mn-cs"/>
              </a:rPr>
              <a:t>65%</a:t>
            </a:r>
            <a:r>
              <a:rPr lang="zh-CN" altLang="en-US" sz="1200" b="0" i="0" kern="1200" dirty="0">
                <a:solidFill>
                  <a:schemeClr val="tx1"/>
                </a:solidFill>
                <a:effectLst/>
                <a:latin typeface="+mn-lt"/>
                <a:ea typeface="+mn-ea"/>
                <a:cs typeface="+mn-cs"/>
              </a:rPr>
              <a:t>的实体对存在于多个回合。例如知道</a:t>
            </a:r>
            <a:r>
              <a:rPr lang="en-US" altLang="zh-CN" sz="1200" b="0" i="0" kern="1200" dirty="0">
                <a:solidFill>
                  <a:schemeClr val="tx1"/>
                </a:solidFill>
                <a:effectLst/>
                <a:latin typeface="+mn-lt"/>
                <a:ea typeface="+mn-ea"/>
                <a:cs typeface="+mn-cs"/>
              </a:rPr>
              <a:t>S2</a:t>
            </a:r>
            <a:r>
              <a:rPr lang="zh-CN" altLang="en-US" sz="1200" b="0" i="0" kern="1200" dirty="0">
                <a:solidFill>
                  <a:schemeClr val="tx1"/>
                </a:solidFill>
                <a:effectLst/>
                <a:latin typeface="+mn-lt"/>
                <a:ea typeface="+mn-ea"/>
                <a:cs typeface="+mn-cs"/>
              </a:rPr>
              <a:t>就是</a:t>
            </a:r>
            <a:r>
              <a:rPr lang="en-US" altLang="zh-CN" sz="1200" b="0" i="0" kern="1200" dirty="0" err="1">
                <a:solidFill>
                  <a:schemeClr val="tx1"/>
                </a:solidFill>
                <a:effectLst/>
                <a:latin typeface="+mn-lt"/>
                <a:ea typeface="+mn-ea"/>
                <a:cs typeface="+mn-cs"/>
              </a:rPr>
              <a:t>Pheebs</a:t>
            </a:r>
            <a:r>
              <a:rPr lang="zh-CN" altLang="en-US" sz="1200" b="0" i="0" kern="1200" dirty="0">
                <a:solidFill>
                  <a:schemeClr val="tx1"/>
                </a:solidFill>
                <a:effectLst/>
                <a:latin typeface="+mn-lt"/>
                <a:ea typeface="+mn-ea"/>
                <a:cs typeface="+mn-cs"/>
              </a:rPr>
              <a:t>，前两句都是必要的。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数据采集自老友记。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季</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集。</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41</a:t>
            </a:fld>
            <a:endParaRPr lang="zh-CN" altLang="en-US"/>
          </a:p>
        </p:txBody>
      </p:sp>
    </p:spTree>
    <p:extLst>
      <p:ext uri="{BB962C8B-B14F-4D97-AF65-F5344CB8AC3E}">
        <p14:creationId xmlns:p14="http://schemas.microsoft.com/office/powerpoint/2010/main" val="2876577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本文介绍了</a:t>
            </a:r>
            <a:r>
              <a:rPr lang="en-US" altLang="zh-CN" sz="1000" dirty="0"/>
              <a:t>Critical Role</a:t>
            </a:r>
            <a:r>
              <a:rPr lang="zh-CN" altLang="en-US" sz="1000" dirty="0"/>
              <a:t>龙与地下城数据集（</a:t>
            </a:r>
            <a:r>
              <a:rPr lang="en-US" altLang="zh-CN" sz="1000" dirty="0"/>
              <a:t>CRD3</a:t>
            </a:r>
            <a:r>
              <a:rPr lang="zh-CN" altLang="en-US" sz="1000" dirty="0"/>
              <a:t>）及相关分析。</a:t>
            </a:r>
            <a:r>
              <a:rPr lang="en-US" altLang="zh-CN" sz="1000" dirty="0"/>
              <a:t>Critical Role</a:t>
            </a:r>
            <a:r>
              <a:rPr lang="zh-CN" altLang="en-US" sz="1000" dirty="0"/>
              <a:t>是一档无脚本的直播节目，由一群固定的人玩</a:t>
            </a:r>
            <a:r>
              <a:rPr lang="en-US" altLang="zh-CN" sz="1000" dirty="0"/>
              <a:t>《</a:t>
            </a:r>
            <a:r>
              <a:rPr lang="zh-CN" altLang="en-US" sz="1000" dirty="0"/>
              <a:t>龙与地下城</a:t>
            </a:r>
            <a:r>
              <a:rPr lang="en-US" altLang="zh-CN" sz="1000" dirty="0"/>
              <a:t>》</a:t>
            </a:r>
            <a:r>
              <a:rPr lang="zh-CN" altLang="en-US" sz="1000" dirty="0"/>
              <a:t>（</a:t>
            </a:r>
            <a:r>
              <a:rPr lang="en-US" altLang="zh-CN" sz="1000" dirty="0"/>
              <a:t>Dungeons and Dragons</a:t>
            </a:r>
            <a:r>
              <a:rPr lang="zh-CN" altLang="en-US" sz="1000" dirty="0"/>
              <a:t>，一种开放式的角色扮演游戏）。该数据集收集了</a:t>
            </a:r>
            <a:r>
              <a:rPr lang="en-US" altLang="zh-CN" sz="1000" dirty="0"/>
              <a:t>159</a:t>
            </a:r>
            <a:r>
              <a:rPr lang="zh-CN" altLang="en-US" sz="1000" dirty="0"/>
              <a:t>个</a:t>
            </a:r>
            <a:r>
              <a:rPr lang="en-US" altLang="zh-CN" sz="1000" dirty="0"/>
              <a:t>Critical Role</a:t>
            </a:r>
            <a:r>
              <a:rPr lang="zh-CN" altLang="en-US" sz="1000" dirty="0"/>
              <a:t>剧集转录为文本对话，包括</a:t>
            </a:r>
            <a:r>
              <a:rPr lang="en-US" altLang="zh-CN" sz="1000" dirty="0"/>
              <a:t>398682</a:t>
            </a:r>
            <a:r>
              <a:rPr lang="zh-CN" altLang="en-US" sz="1000" dirty="0"/>
              <a:t>个回合。它还包括从</a:t>
            </a:r>
            <a:r>
              <a:rPr lang="en-US" altLang="zh-CN" sz="1000" dirty="0"/>
              <a:t>Fandom wiki</a:t>
            </a:r>
            <a:r>
              <a:rPr lang="zh-CN" altLang="en-US" sz="1000" dirty="0"/>
              <a:t>上收集到的相应抽象摘要。该数据集在语言上是独一无二的，因为叙事完全是通过玩家协作和口语互动生成的。对于每一个对话，都有大量的轮回，多个不同细节程度的抽象摘要，以及与之前对话的语义联系。此外，我们提供了一种数据增强方法，产生了</a:t>
            </a:r>
            <a:r>
              <a:rPr lang="en-US" altLang="zh-CN" sz="1000" dirty="0"/>
              <a:t>34243</a:t>
            </a:r>
            <a:r>
              <a:rPr lang="zh-CN" altLang="en-US" sz="1000" dirty="0"/>
              <a:t>个摘要</a:t>
            </a:r>
            <a:r>
              <a:rPr lang="en-US" altLang="zh-CN" sz="1000" dirty="0"/>
              <a:t>-</a:t>
            </a:r>
            <a:r>
              <a:rPr lang="zh-CN" altLang="en-US" sz="1000" dirty="0"/>
              <a:t>对话分块对，以支持当前的神经</a:t>
            </a:r>
            <a:r>
              <a:rPr lang="en-US" altLang="zh-CN" sz="1000" dirty="0"/>
              <a:t>ML</a:t>
            </a:r>
            <a:r>
              <a:rPr lang="zh-CN" altLang="en-US" sz="1000" dirty="0"/>
              <a:t>方法，我们还提供了一个抽象摘要基准和评估。</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42</a:t>
            </a:fld>
            <a:endParaRPr lang="zh-CN" altLang="en-US"/>
          </a:p>
        </p:txBody>
      </p:sp>
    </p:spTree>
    <p:extLst>
      <p:ext uri="{BB962C8B-B14F-4D97-AF65-F5344CB8AC3E}">
        <p14:creationId xmlns:p14="http://schemas.microsoft.com/office/powerpoint/2010/main" val="2317960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检索式多轮对话任务中，最有名的对话数据集就是</a:t>
            </a:r>
            <a:r>
              <a:rPr lang="en-US" altLang="zh-CN" sz="1200" b="0" i="0" kern="1200" dirty="0">
                <a:solidFill>
                  <a:schemeClr val="tx1"/>
                </a:solidFill>
                <a:effectLst/>
                <a:latin typeface="+mn-lt"/>
                <a:ea typeface="+mn-ea"/>
                <a:cs typeface="+mn-cs"/>
              </a:rPr>
              <a:t>Ubuntu Dialogue Corpus</a:t>
            </a:r>
            <a:r>
              <a:rPr lang="zh-CN" altLang="en-US" sz="1200" b="0" i="0" kern="1200" dirty="0">
                <a:solidFill>
                  <a:schemeClr val="tx1"/>
                </a:solidFill>
                <a:effectLst/>
                <a:latin typeface="+mn-lt"/>
                <a:ea typeface="+mn-ea"/>
                <a:cs typeface="+mn-cs"/>
              </a:rPr>
              <a:t>了，目前</a:t>
            </a:r>
            <a:r>
              <a:rPr lang="en-US" altLang="zh-CN" sz="1200" b="0" i="0" kern="1200" dirty="0">
                <a:solidFill>
                  <a:schemeClr val="tx1"/>
                </a:solidFill>
                <a:effectLst/>
                <a:latin typeface="+mn-lt"/>
                <a:ea typeface="+mn-ea"/>
                <a:cs typeface="+mn-cs"/>
              </a:rPr>
              <a:t>BERT</a:t>
            </a:r>
            <a:r>
              <a:rPr lang="zh-CN" altLang="en-US" sz="1200" b="0" i="0" kern="1200" dirty="0">
                <a:solidFill>
                  <a:schemeClr val="tx1"/>
                </a:solidFill>
                <a:effectLst/>
                <a:latin typeface="+mn-lt"/>
                <a:ea typeface="+mn-ea"/>
                <a:cs typeface="+mn-cs"/>
              </a:rPr>
              <a:t>直接刷到了</a:t>
            </a:r>
            <a:r>
              <a:rPr lang="en-US" altLang="zh-CN" sz="1200" b="0" i="0" kern="1200" dirty="0">
                <a:solidFill>
                  <a:schemeClr val="tx1"/>
                </a:solidFill>
                <a:effectLst/>
                <a:latin typeface="+mn-lt"/>
                <a:ea typeface="+mn-ea"/>
                <a:cs typeface="+mn-cs"/>
              </a:rPr>
              <a:t>85.8%</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选</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93.1%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选</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和高达</a:t>
            </a:r>
            <a:r>
              <a:rPr lang="en-US" altLang="zh-CN" sz="1200" b="0" i="0" kern="1200" dirty="0">
                <a:solidFill>
                  <a:schemeClr val="tx1"/>
                </a:solidFill>
                <a:effectLst/>
                <a:latin typeface="+mn-lt"/>
                <a:ea typeface="+mn-ea"/>
                <a:cs typeface="+mn-cs"/>
              </a:rPr>
              <a:t>98.5%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选</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，已经基本逼近了人类的表现。</a:t>
            </a:r>
            <a:endParaRPr lang="en-US" altLang="zh-CN" sz="1000" dirty="0"/>
          </a:p>
          <a:p>
            <a:r>
              <a:rPr lang="zh-CN" altLang="en-US" sz="1000" dirty="0"/>
              <a:t>西湖大学和微软研究院</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43</a:t>
            </a:fld>
            <a:endParaRPr lang="zh-CN" altLang="en-US"/>
          </a:p>
        </p:txBody>
      </p:sp>
    </p:spTree>
    <p:extLst>
      <p:ext uri="{BB962C8B-B14F-4D97-AF65-F5344CB8AC3E}">
        <p14:creationId xmlns:p14="http://schemas.microsoft.com/office/powerpoint/2010/main" val="893609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数据来自中国学生英语听力考试。</a:t>
            </a:r>
            <a:r>
              <a:rPr lang="en-US" altLang="zh-CN" sz="1000" dirty="0"/>
              <a:t>&lt;</a:t>
            </a:r>
            <a:r>
              <a:rPr lang="zh-CN" altLang="en-US" sz="1000" dirty="0"/>
              <a:t>对话、问题、答案</a:t>
            </a:r>
            <a:r>
              <a:rPr lang="en-US" altLang="zh-CN" sz="1000" dirty="0"/>
              <a:t>&gt;</a:t>
            </a:r>
          </a:p>
          <a:p>
            <a:r>
              <a:rPr lang="zh-CN" altLang="en-US" sz="1200" b="0" i="0" kern="1200" dirty="0">
                <a:solidFill>
                  <a:schemeClr val="tx1"/>
                </a:solidFill>
                <a:effectLst/>
                <a:latin typeface="+mn-lt"/>
                <a:ea typeface="+mn-ea"/>
                <a:cs typeface="+mn-cs"/>
              </a:rPr>
              <a:t>标注者截选原对话中具备回答问题信息的片段，根据正确选项构造正确的回复（上图回复</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），根据两个错误选项构造两个错误的回复（回复</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和回复</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）。为了进一步提升难度，引入额外的推理信息，标注者还需根据正确选项构建一个负面的回复（回复</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作者还在标注过程中控制正确和错误的回复与上文的词汇重叠率相似，防止模型可以通过简单的根据文本匹配选出候选回复。</a:t>
            </a:r>
            <a:endParaRPr lang="zh-CN" altLang="en-US"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44</a:t>
            </a:fld>
            <a:endParaRPr lang="zh-CN" altLang="en-US"/>
          </a:p>
        </p:txBody>
      </p:sp>
    </p:spTree>
    <p:extLst>
      <p:ext uri="{BB962C8B-B14F-4D97-AF65-F5344CB8AC3E}">
        <p14:creationId xmlns:p14="http://schemas.microsoft.com/office/powerpoint/2010/main" val="18132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构造出的数据集主要包含聊天机器人需要的六种推理能力：态度推理</a:t>
            </a:r>
            <a:r>
              <a:rPr lang="en-US" altLang="zh-CN" sz="1200" b="0" i="0" kern="1200" dirty="0">
                <a:solidFill>
                  <a:schemeClr val="tx1"/>
                </a:solidFill>
                <a:effectLst/>
                <a:latin typeface="+mn-lt"/>
                <a:ea typeface="+mn-ea"/>
                <a:cs typeface="+mn-cs"/>
              </a:rPr>
              <a:t>(13%), </a:t>
            </a:r>
            <a:r>
              <a:rPr lang="zh-CN" altLang="en-US" sz="1200" b="0" i="0" kern="1200" dirty="0">
                <a:solidFill>
                  <a:schemeClr val="tx1"/>
                </a:solidFill>
                <a:effectLst/>
                <a:latin typeface="+mn-lt"/>
                <a:ea typeface="+mn-ea"/>
                <a:cs typeface="+mn-cs"/>
              </a:rPr>
              <a:t>数值推理</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意图预测</a:t>
            </a:r>
            <a:r>
              <a:rPr lang="en-US" altLang="zh-CN" sz="1200" b="0" i="0" kern="1200" dirty="0">
                <a:solidFill>
                  <a:schemeClr val="tx1"/>
                </a:solidFill>
                <a:effectLst/>
                <a:latin typeface="+mn-lt"/>
                <a:ea typeface="+mn-ea"/>
                <a:cs typeface="+mn-cs"/>
              </a:rPr>
              <a:t>(31%)</a:t>
            </a:r>
            <a:r>
              <a:rPr lang="zh-CN" altLang="en-US" sz="1200" b="0" i="0" kern="1200" dirty="0">
                <a:solidFill>
                  <a:schemeClr val="tx1"/>
                </a:solidFill>
                <a:effectLst/>
                <a:latin typeface="+mn-lt"/>
                <a:ea typeface="+mn-ea"/>
                <a:cs typeface="+mn-cs"/>
              </a:rPr>
              <a:t>，情境推理（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），多事实推理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和其他推理类型（</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在真实应用场景中，检索式对话模型无法检索所有可能的回复，如果没有检索到合适的回复，系统应具有给予安全回复</a:t>
            </a:r>
            <a:r>
              <a:rPr lang="en-US" altLang="zh-CN" sz="1200" b="0" i="0" kern="1200" dirty="0">
                <a:solidFill>
                  <a:schemeClr val="tx1"/>
                </a:solidFill>
                <a:effectLst/>
                <a:latin typeface="+mn-lt"/>
                <a:ea typeface="+mn-ea"/>
                <a:cs typeface="+mn-cs"/>
              </a:rPr>
              <a:t>(safe response)</a:t>
            </a:r>
            <a:r>
              <a:rPr lang="zh-CN" altLang="en-US" sz="1200" b="0" i="0" kern="1200" dirty="0">
                <a:solidFill>
                  <a:schemeClr val="tx1"/>
                </a:solidFill>
                <a:effectLst/>
                <a:latin typeface="+mn-lt"/>
                <a:ea typeface="+mn-ea"/>
                <a:cs typeface="+mn-cs"/>
              </a:rPr>
              <a:t>的能力。为了模拟这一场景，本文提出</a:t>
            </a:r>
            <a:r>
              <a:rPr lang="en-US" altLang="zh-CN" sz="1200" b="0" i="0" kern="1200" dirty="0" err="1">
                <a:solidFill>
                  <a:schemeClr val="tx1"/>
                </a:solidFill>
                <a:effectLst/>
                <a:latin typeface="+mn-lt"/>
                <a:ea typeface="+mn-ea"/>
                <a:cs typeface="+mn-cs"/>
              </a:rPr>
              <a:t>MuTual</a:t>
            </a:r>
            <a:r>
              <a:rPr lang="en-US" altLang="zh-CN" sz="1200" b="0" i="0" kern="1200" dirty="0">
                <a:solidFill>
                  <a:schemeClr val="tx1"/>
                </a:solidFill>
                <a:effectLst/>
                <a:latin typeface="+mn-lt"/>
                <a:ea typeface="+mn-ea"/>
                <a:cs typeface="+mn-cs"/>
              </a:rPr>
              <a:t> plus</a:t>
            </a:r>
            <a:r>
              <a:rPr lang="zh-CN" altLang="en-US" sz="1200" b="0" i="0" kern="1200" dirty="0">
                <a:solidFill>
                  <a:schemeClr val="tx1"/>
                </a:solidFill>
                <a:effectLst/>
                <a:latin typeface="+mn-lt"/>
                <a:ea typeface="+mn-ea"/>
                <a:cs typeface="+mn-cs"/>
              </a:rPr>
              <a:t>版本。对于每个实例，</a:t>
            </a:r>
            <a:r>
              <a:rPr lang="en-US" altLang="zh-CN" sz="1200" b="0" i="0" kern="1200" dirty="0" err="1">
                <a:solidFill>
                  <a:schemeClr val="tx1"/>
                </a:solidFill>
                <a:effectLst/>
                <a:latin typeface="+mn-lt"/>
                <a:ea typeface="+mn-ea"/>
                <a:cs typeface="+mn-cs"/>
              </a:rPr>
              <a:t>MuTual</a:t>
            </a:r>
            <a:r>
              <a:rPr lang="en-US" altLang="zh-CN" sz="1200" b="0" i="0" kern="1200" dirty="0">
                <a:solidFill>
                  <a:schemeClr val="tx1"/>
                </a:solidFill>
                <a:effectLst/>
                <a:latin typeface="+mn-lt"/>
                <a:ea typeface="+mn-ea"/>
                <a:cs typeface="+mn-cs"/>
              </a:rPr>
              <a:t> plus</a:t>
            </a:r>
            <a:r>
              <a:rPr lang="zh-CN" altLang="en-US" sz="1200" b="0" i="0" kern="1200" dirty="0">
                <a:solidFill>
                  <a:schemeClr val="tx1"/>
                </a:solidFill>
                <a:effectLst/>
                <a:latin typeface="+mn-lt"/>
                <a:ea typeface="+mn-ea"/>
                <a:cs typeface="+mn-cs"/>
              </a:rPr>
              <a:t>随机替换掉</a:t>
            </a:r>
            <a:r>
              <a:rPr lang="en-US" altLang="zh-CN" sz="1200" b="0" i="0" kern="1200" dirty="0" err="1">
                <a:solidFill>
                  <a:schemeClr val="tx1"/>
                </a:solidFill>
                <a:effectLst/>
                <a:latin typeface="+mn-lt"/>
                <a:ea typeface="+mn-ea"/>
                <a:cs typeface="+mn-cs"/>
              </a:rPr>
              <a:t>MuTual</a:t>
            </a:r>
            <a:r>
              <a:rPr lang="zh-CN" altLang="en-US" sz="1200" b="0" i="0" kern="1200" dirty="0">
                <a:solidFill>
                  <a:schemeClr val="tx1"/>
                </a:solidFill>
                <a:effectLst/>
                <a:latin typeface="+mn-lt"/>
                <a:ea typeface="+mn-ea"/>
                <a:cs typeface="+mn-cs"/>
              </a:rPr>
              <a:t>中一个候选回复。例如</a:t>
            </a:r>
            <a:r>
              <a:rPr lang="en-US" altLang="zh-CN" sz="1200" b="0" i="0" kern="1200" dirty="0">
                <a:solidFill>
                  <a:schemeClr val="tx1"/>
                </a:solidFill>
                <a:effectLst/>
                <a:latin typeface="+mn-lt"/>
                <a:ea typeface="+mn-ea"/>
                <a:cs typeface="+mn-cs"/>
              </a:rPr>
              <a:t>Could you repeat that?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I’m really </a:t>
            </a:r>
            <a:r>
              <a:rPr lang="en-US" altLang="zh-CN" sz="1200" b="0" i="0" kern="1200" dirty="0" err="1">
                <a:solidFill>
                  <a:schemeClr val="tx1"/>
                </a:solidFill>
                <a:effectLst/>
                <a:latin typeface="+mn-lt"/>
                <a:ea typeface="+mn-ea"/>
                <a:cs typeface="+mn-cs"/>
              </a:rPr>
              <a:t>sorry,I</a:t>
            </a:r>
            <a:r>
              <a:rPr lang="en-US" altLang="zh-CN" sz="1200" b="0" i="0" kern="1200" dirty="0">
                <a:solidFill>
                  <a:schemeClr val="tx1"/>
                </a:solidFill>
                <a:effectLst/>
                <a:latin typeface="+mn-lt"/>
                <a:ea typeface="+mn-ea"/>
                <a:cs typeface="+mn-cs"/>
              </a:rPr>
              <a:t> didn’t catch that.</a:t>
            </a:r>
            <a:r>
              <a:rPr lang="zh-CN" altLang="en-US" sz="1200" b="0" i="0" kern="1200" dirty="0">
                <a:solidFill>
                  <a:schemeClr val="tx1"/>
                </a:solidFill>
                <a:effectLst/>
                <a:latin typeface="+mn-lt"/>
                <a:ea typeface="+mn-ea"/>
                <a:cs typeface="+mn-cs"/>
              </a:rPr>
              <a:t>等。如果正确回复被替换，安全回复即为新的正确回复。如果错误回复被替换，原正确回复仍为四个回复中最合适的。</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45</a:t>
            </a:fld>
            <a:endParaRPr lang="zh-CN" altLang="en-US"/>
          </a:p>
        </p:txBody>
      </p:sp>
    </p:spTree>
    <p:extLst>
      <p:ext uri="{BB962C8B-B14F-4D97-AF65-F5344CB8AC3E}">
        <p14:creationId xmlns:p14="http://schemas.microsoft.com/office/powerpoint/2010/main" val="2540319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构造出的数据集主要包含聊天机器人需要的六种推理能力：态度推理</a:t>
            </a:r>
            <a:r>
              <a:rPr lang="en-US" altLang="zh-CN" sz="1200" b="0" i="0" kern="1200" dirty="0">
                <a:solidFill>
                  <a:schemeClr val="tx1"/>
                </a:solidFill>
                <a:effectLst/>
                <a:latin typeface="+mn-lt"/>
                <a:ea typeface="+mn-ea"/>
                <a:cs typeface="+mn-cs"/>
              </a:rPr>
              <a:t>(13%), </a:t>
            </a:r>
            <a:r>
              <a:rPr lang="zh-CN" altLang="en-US" sz="1200" b="0" i="0" kern="1200" dirty="0">
                <a:solidFill>
                  <a:schemeClr val="tx1"/>
                </a:solidFill>
                <a:effectLst/>
                <a:latin typeface="+mn-lt"/>
                <a:ea typeface="+mn-ea"/>
                <a:cs typeface="+mn-cs"/>
              </a:rPr>
              <a:t>数值推理</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意图预测</a:t>
            </a:r>
            <a:r>
              <a:rPr lang="en-US" altLang="zh-CN" sz="1200" b="0" i="0" kern="1200" dirty="0">
                <a:solidFill>
                  <a:schemeClr val="tx1"/>
                </a:solidFill>
                <a:effectLst/>
                <a:latin typeface="+mn-lt"/>
                <a:ea typeface="+mn-ea"/>
                <a:cs typeface="+mn-cs"/>
              </a:rPr>
              <a:t>(31%)</a:t>
            </a:r>
            <a:r>
              <a:rPr lang="zh-CN" altLang="en-US" sz="1200" b="0" i="0" kern="1200" dirty="0">
                <a:solidFill>
                  <a:schemeClr val="tx1"/>
                </a:solidFill>
                <a:effectLst/>
                <a:latin typeface="+mn-lt"/>
                <a:ea typeface="+mn-ea"/>
                <a:cs typeface="+mn-cs"/>
              </a:rPr>
              <a:t>，情境推理（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），多事实推理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和其他推理类型（</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在真实应用场景中，检索式对话模型无法检索所有可能的回复，如果没有检索到合适的回复，系统应具有给予安全回复</a:t>
            </a:r>
            <a:r>
              <a:rPr lang="en-US" altLang="zh-CN" sz="1200" b="0" i="0" kern="1200" dirty="0">
                <a:solidFill>
                  <a:schemeClr val="tx1"/>
                </a:solidFill>
                <a:effectLst/>
                <a:latin typeface="+mn-lt"/>
                <a:ea typeface="+mn-ea"/>
                <a:cs typeface="+mn-cs"/>
              </a:rPr>
              <a:t>(safe response)</a:t>
            </a:r>
            <a:r>
              <a:rPr lang="zh-CN" altLang="en-US" sz="1200" b="0" i="0" kern="1200" dirty="0">
                <a:solidFill>
                  <a:schemeClr val="tx1"/>
                </a:solidFill>
                <a:effectLst/>
                <a:latin typeface="+mn-lt"/>
                <a:ea typeface="+mn-ea"/>
                <a:cs typeface="+mn-cs"/>
              </a:rPr>
              <a:t>的能力。为了模拟这一场景，本文提出</a:t>
            </a:r>
            <a:r>
              <a:rPr lang="en-US" altLang="zh-CN" sz="1200" b="0" i="0" kern="1200" dirty="0" err="1">
                <a:solidFill>
                  <a:schemeClr val="tx1"/>
                </a:solidFill>
                <a:effectLst/>
                <a:latin typeface="+mn-lt"/>
                <a:ea typeface="+mn-ea"/>
                <a:cs typeface="+mn-cs"/>
              </a:rPr>
              <a:t>MuTual</a:t>
            </a:r>
            <a:r>
              <a:rPr lang="en-US" altLang="zh-CN" sz="1200" b="0" i="0" kern="1200" dirty="0">
                <a:solidFill>
                  <a:schemeClr val="tx1"/>
                </a:solidFill>
                <a:effectLst/>
                <a:latin typeface="+mn-lt"/>
                <a:ea typeface="+mn-ea"/>
                <a:cs typeface="+mn-cs"/>
              </a:rPr>
              <a:t> plus</a:t>
            </a:r>
            <a:r>
              <a:rPr lang="zh-CN" altLang="en-US" sz="1200" b="0" i="0" kern="1200" dirty="0">
                <a:solidFill>
                  <a:schemeClr val="tx1"/>
                </a:solidFill>
                <a:effectLst/>
                <a:latin typeface="+mn-lt"/>
                <a:ea typeface="+mn-ea"/>
                <a:cs typeface="+mn-cs"/>
              </a:rPr>
              <a:t>版本。对于每个实例，</a:t>
            </a:r>
            <a:r>
              <a:rPr lang="en-US" altLang="zh-CN" sz="1200" b="0" i="0" kern="1200" dirty="0" err="1">
                <a:solidFill>
                  <a:schemeClr val="tx1"/>
                </a:solidFill>
                <a:effectLst/>
                <a:latin typeface="+mn-lt"/>
                <a:ea typeface="+mn-ea"/>
                <a:cs typeface="+mn-cs"/>
              </a:rPr>
              <a:t>MuTual</a:t>
            </a:r>
            <a:r>
              <a:rPr lang="en-US" altLang="zh-CN" sz="1200" b="0" i="0" kern="1200" dirty="0">
                <a:solidFill>
                  <a:schemeClr val="tx1"/>
                </a:solidFill>
                <a:effectLst/>
                <a:latin typeface="+mn-lt"/>
                <a:ea typeface="+mn-ea"/>
                <a:cs typeface="+mn-cs"/>
              </a:rPr>
              <a:t> plus</a:t>
            </a:r>
            <a:r>
              <a:rPr lang="zh-CN" altLang="en-US" sz="1200" b="0" i="0" kern="1200" dirty="0">
                <a:solidFill>
                  <a:schemeClr val="tx1"/>
                </a:solidFill>
                <a:effectLst/>
                <a:latin typeface="+mn-lt"/>
                <a:ea typeface="+mn-ea"/>
                <a:cs typeface="+mn-cs"/>
              </a:rPr>
              <a:t>随机替换掉</a:t>
            </a:r>
            <a:r>
              <a:rPr lang="en-US" altLang="zh-CN" sz="1200" b="0" i="0" kern="1200" dirty="0" err="1">
                <a:solidFill>
                  <a:schemeClr val="tx1"/>
                </a:solidFill>
                <a:effectLst/>
                <a:latin typeface="+mn-lt"/>
                <a:ea typeface="+mn-ea"/>
                <a:cs typeface="+mn-cs"/>
              </a:rPr>
              <a:t>MuTual</a:t>
            </a:r>
            <a:r>
              <a:rPr lang="zh-CN" altLang="en-US" sz="1200" b="0" i="0" kern="1200" dirty="0">
                <a:solidFill>
                  <a:schemeClr val="tx1"/>
                </a:solidFill>
                <a:effectLst/>
                <a:latin typeface="+mn-lt"/>
                <a:ea typeface="+mn-ea"/>
                <a:cs typeface="+mn-cs"/>
              </a:rPr>
              <a:t>中一个候选回复。例如</a:t>
            </a:r>
            <a:r>
              <a:rPr lang="en-US" altLang="zh-CN" sz="1200" b="0" i="0" kern="1200" dirty="0">
                <a:solidFill>
                  <a:schemeClr val="tx1"/>
                </a:solidFill>
                <a:effectLst/>
                <a:latin typeface="+mn-lt"/>
                <a:ea typeface="+mn-ea"/>
                <a:cs typeface="+mn-cs"/>
              </a:rPr>
              <a:t>Could you repeat that?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I’m really </a:t>
            </a:r>
            <a:r>
              <a:rPr lang="en-US" altLang="zh-CN" sz="1200" b="0" i="0" kern="1200" dirty="0" err="1">
                <a:solidFill>
                  <a:schemeClr val="tx1"/>
                </a:solidFill>
                <a:effectLst/>
                <a:latin typeface="+mn-lt"/>
                <a:ea typeface="+mn-ea"/>
                <a:cs typeface="+mn-cs"/>
              </a:rPr>
              <a:t>sorry,I</a:t>
            </a:r>
            <a:r>
              <a:rPr lang="en-US" altLang="zh-CN" sz="1200" b="0" i="0" kern="1200" dirty="0">
                <a:solidFill>
                  <a:schemeClr val="tx1"/>
                </a:solidFill>
                <a:effectLst/>
                <a:latin typeface="+mn-lt"/>
                <a:ea typeface="+mn-ea"/>
                <a:cs typeface="+mn-cs"/>
              </a:rPr>
              <a:t> didn’t catch that.</a:t>
            </a:r>
            <a:r>
              <a:rPr lang="zh-CN" altLang="en-US" sz="1200" b="0" i="0" kern="1200" dirty="0">
                <a:solidFill>
                  <a:schemeClr val="tx1"/>
                </a:solidFill>
                <a:effectLst/>
                <a:latin typeface="+mn-lt"/>
                <a:ea typeface="+mn-ea"/>
                <a:cs typeface="+mn-cs"/>
              </a:rPr>
              <a:t>等。如果正确回复被替换，安全回复即为新的正确回复。如果错误回复被替换，原正确回复仍为四个回复中最合适的。</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46</a:t>
            </a:fld>
            <a:endParaRPr lang="zh-CN" altLang="en-US"/>
          </a:p>
        </p:txBody>
      </p:sp>
    </p:spTree>
    <p:extLst>
      <p:ext uri="{BB962C8B-B14F-4D97-AF65-F5344CB8AC3E}">
        <p14:creationId xmlns:p14="http://schemas.microsoft.com/office/powerpoint/2010/main" val="1841578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解决医生书写电子病历花费时间的问题。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数据采集自春雨医生的心脏科问题，翻译为英语。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症状医生肯定；检查病人肯定表示已经做了；症状病人否定；外科医生肯定是建议；</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000" b="0" i="0" kern="1200" dirty="0">
                <a:solidFill>
                  <a:schemeClr val="tx1"/>
                </a:solidFill>
                <a:effectLst/>
                <a:latin typeface="+mn-lt"/>
                <a:ea typeface="+mn-ea"/>
                <a:cs typeface="+mn-cs"/>
              </a:rPr>
              <a:t>本文提出一个面向医患对话文本的信息抽取体系，它可以从对话中抽取出症状、查看、手术、一般信息及其相应的状况。这些抽取出的信息将有助于医师书写病历，或许更进一步地运用于病历的主动生成。研讨团队搜集并标示了</a:t>
            </a:r>
            <a:r>
              <a:rPr lang="en-US" altLang="zh-CN" sz="1000" b="0" i="0" kern="1200" dirty="0">
                <a:solidFill>
                  <a:schemeClr val="tx1"/>
                </a:solidFill>
                <a:effectLst/>
                <a:latin typeface="+mn-lt"/>
                <a:ea typeface="+mn-ea"/>
                <a:cs typeface="+mn-cs"/>
              </a:rPr>
              <a:t>1120</a:t>
            </a:r>
            <a:r>
              <a:rPr lang="zh-CN" altLang="en-US" sz="1000" b="0" i="0" kern="1200" dirty="0">
                <a:solidFill>
                  <a:schemeClr val="tx1"/>
                </a:solidFill>
                <a:effectLst/>
                <a:latin typeface="+mn-lt"/>
                <a:ea typeface="+mn-ea"/>
                <a:cs typeface="+mn-cs"/>
              </a:rPr>
              <a:t>段在线问诊的医患对话作为数据集，选用滑动窗口方式进行标示，和序列标示比较，减缓了标示难度。</a:t>
            </a:r>
            <a:endParaRPr lang="en-US" altLang="zh-CN" sz="1000" b="0" i="0" kern="1200" dirty="0">
              <a:solidFill>
                <a:schemeClr val="tx1"/>
              </a:solidFill>
              <a:effectLst/>
              <a:latin typeface="+mn-lt"/>
              <a:ea typeface="+mn-ea"/>
              <a:cs typeface="+mn-cs"/>
            </a:endParaRPr>
          </a:p>
          <a:p>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47</a:t>
            </a:fld>
            <a:endParaRPr lang="zh-CN" altLang="en-US"/>
          </a:p>
        </p:txBody>
      </p:sp>
    </p:spTree>
    <p:extLst>
      <p:ext uri="{BB962C8B-B14F-4D97-AF65-F5344CB8AC3E}">
        <p14:creationId xmlns:p14="http://schemas.microsoft.com/office/powerpoint/2010/main" val="3299660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在此基础上，针对医疗问诊对话文本的特点和难点，提出一种基于深度匹配的神经网络模型，能够考虑到对话的多轮结构，利用注意力机制捕捉对话中不同轮次之间的交互信息，从而完善医学信息的抽取。</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48</a:t>
            </a:fld>
            <a:endParaRPr lang="zh-CN" altLang="en-US"/>
          </a:p>
        </p:txBody>
      </p:sp>
    </p:spTree>
    <p:extLst>
      <p:ext uri="{BB962C8B-B14F-4D97-AF65-F5344CB8AC3E}">
        <p14:creationId xmlns:p14="http://schemas.microsoft.com/office/powerpoint/2010/main" val="1438111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这篇论文关注点是如何在多类型对话中，完成推荐。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研究人员要求两人进行对话，其中一人扮演</a:t>
            </a:r>
            <a:r>
              <a:rPr lang="en-US" altLang="zh-CN" sz="1200" b="0" i="0" kern="1200" dirty="0">
                <a:solidFill>
                  <a:schemeClr val="tx1"/>
                </a:solidFill>
                <a:effectLst/>
                <a:latin typeface="+mn-lt"/>
                <a:ea typeface="+mn-ea"/>
                <a:cs typeface="+mn-cs"/>
              </a:rPr>
              <a:t>recommendation seeker</a:t>
            </a:r>
            <a:r>
              <a:rPr lang="zh-CN" altLang="en-US" sz="1200" b="0" i="0" kern="1200" dirty="0">
                <a:solidFill>
                  <a:schemeClr val="tx1"/>
                </a:solidFill>
                <a:effectLst/>
                <a:latin typeface="+mn-lt"/>
                <a:ea typeface="+mn-ea"/>
                <a:cs typeface="+mn-cs"/>
              </a:rPr>
              <a:t>（用户），另一个人扮演</a:t>
            </a:r>
            <a:r>
              <a:rPr lang="en-US" altLang="zh-CN" sz="1200" b="0" i="0" kern="1200" dirty="0">
                <a:solidFill>
                  <a:schemeClr val="tx1"/>
                </a:solidFill>
                <a:effectLst/>
                <a:latin typeface="+mn-lt"/>
                <a:ea typeface="+mn-ea"/>
                <a:cs typeface="+mn-cs"/>
              </a:rPr>
              <a:t>recommender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bot</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recommender</a:t>
            </a:r>
            <a:r>
              <a:rPr lang="zh-CN" altLang="en-US" sz="1200" b="0" i="0" kern="1200" dirty="0">
                <a:solidFill>
                  <a:schemeClr val="tx1"/>
                </a:solidFill>
                <a:effectLst/>
                <a:latin typeface="+mn-lt"/>
                <a:ea typeface="+mn-ea"/>
                <a:cs typeface="+mn-cs"/>
              </a:rPr>
              <a:t>主动引导对话，然后基于用户</a:t>
            </a:r>
            <a:r>
              <a:rPr lang="en-US" altLang="zh-CN" sz="1200" b="0" i="0" kern="1200" dirty="0">
                <a:solidFill>
                  <a:schemeClr val="tx1"/>
                </a:solidFill>
                <a:effectLst/>
                <a:latin typeface="+mn-lt"/>
                <a:ea typeface="+mn-ea"/>
                <a:cs typeface="+mn-cs"/>
              </a:rPr>
              <a:t>profile</a:t>
            </a:r>
            <a:r>
              <a:rPr lang="zh-CN" altLang="en-US" sz="1200" b="0" i="0" kern="1200" dirty="0">
                <a:solidFill>
                  <a:schemeClr val="tx1"/>
                </a:solidFill>
                <a:effectLst/>
                <a:latin typeface="+mn-lt"/>
                <a:ea typeface="+mn-ea"/>
                <a:cs typeface="+mn-cs"/>
              </a:rPr>
              <a:t>推荐，而不是用户引导对话或寻求推荐。</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49</a:t>
            </a:fld>
            <a:endParaRPr lang="zh-CN" altLang="en-US"/>
          </a:p>
        </p:txBody>
      </p:sp>
    </p:spTree>
    <p:extLst>
      <p:ext uri="{BB962C8B-B14F-4D97-AF65-F5344CB8AC3E}">
        <p14:creationId xmlns:p14="http://schemas.microsoft.com/office/powerpoint/2010/main" val="149210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每年的长文录用率都维持在</a:t>
            </a:r>
            <a:r>
              <a:rPr lang="en-US" altLang="zh-CN" dirty="0"/>
              <a:t>25%</a:t>
            </a:r>
            <a:r>
              <a:rPr lang="zh-CN" altLang="en-US" dirty="0"/>
              <a:t>左右，区别不大。</a:t>
            </a:r>
            <a:endParaRPr lang="en-US" altLang="zh-CN" dirty="0"/>
          </a:p>
          <a:p>
            <a:r>
              <a:rPr lang="zh-CN" altLang="en-US" dirty="0"/>
              <a:t>投稿量却从</a:t>
            </a:r>
            <a:r>
              <a:rPr lang="en-US" altLang="zh-CN" dirty="0"/>
              <a:t>17</a:t>
            </a:r>
            <a:r>
              <a:rPr lang="zh-CN" altLang="en-US" dirty="0"/>
              <a:t>年开始，呈现类似指数级的上升。</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a:t>
            </a:fld>
            <a:endParaRPr lang="zh-CN" altLang="en-US"/>
          </a:p>
        </p:txBody>
      </p:sp>
    </p:spTree>
    <p:extLst>
      <p:ext uri="{BB962C8B-B14F-4D97-AF65-F5344CB8AC3E}">
        <p14:creationId xmlns:p14="http://schemas.microsoft.com/office/powerpoint/2010/main" val="4057332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数据集构建包括：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构建用户</a:t>
            </a:r>
            <a:r>
              <a:rPr lang="en-US" altLang="zh-CN" sz="1200" b="0" i="0" kern="1200" dirty="0">
                <a:solidFill>
                  <a:schemeClr val="tx1"/>
                </a:solidFill>
                <a:effectLst/>
                <a:latin typeface="+mn-lt"/>
                <a:ea typeface="+mn-ea"/>
                <a:cs typeface="+mn-cs"/>
              </a:rPr>
              <a:t>Profile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800" b="0" i="0" kern="1200" dirty="0">
                <a:solidFill>
                  <a:schemeClr val="tx1"/>
                </a:solidFill>
                <a:effectLst/>
                <a:latin typeface="+mn-lt"/>
                <a:ea typeface="+mn-ea"/>
                <a:cs typeface="+mn-cs"/>
              </a:rPr>
              <a:t>构建</a:t>
            </a:r>
            <a:r>
              <a:rPr lang="zh-CN" altLang="en-US" sz="1200" dirty="0"/>
              <a:t>知识图谱（</a:t>
            </a:r>
            <a:r>
              <a:rPr lang="zh-CN" altLang="en-US" sz="1200" b="0" i="0" kern="1200" dirty="0">
                <a:solidFill>
                  <a:schemeClr val="tx1"/>
                </a:solidFill>
                <a:effectLst/>
                <a:latin typeface="+mn-lt"/>
                <a:ea typeface="+mn-ea"/>
                <a:cs typeface="+mn-cs"/>
              </a:rPr>
              <a:t>数据来自百度百科和豆瓣</a:t>
            </a:r>
            <a:r>
              <a:rPr lang="zh-CN" altLang="en-US" sz="1200" dirty="0"/>
              <a:t>）。</a:t>
            </a:r>
            <a:r>
              <a:rPr lang="en-US" altLang="zh-CN" sz="1200" dirty="0"/>
              <a:t>3.</a:t>
            </a:r>
            <a:r>
              <a:rPr lang="zh-CN" altLang="en-US" sz="1200" b="0" i="0" kern="1200" dirty="0">
                <a:solidFill>
                  <a:schemeClr val="tx1"/>
                </a:solidFill>
                <a:effectLst/>
                <a:latin typeface="+mn-lt"/>
                <a:ea typeface="+mn-ea"/>
                <a:cs typeface="+mn-cs"/>
              </a:rPr>
              <a:t>构建领域级对话目标序列。</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构建任务模板。</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语料众包标注。</a:t>
            </a:r>
            <a:endParaRPr lang="en-US" altLang="zh-CN" sz="1200" b="0" i="0" kern="1200" dirty="0">
              <a:solidFill>
                <a:schemeClr val="tx1"/>
              </a:solidFill>
              <a:effectLst/>
              <a:latin typeface="+mn-lt"/>
              <a:ea typeface="+mn-ea"/>
              <a:cs typeface="+mn-cs"/>
            </a:endParaRPr>
          </a:p>
          <a:p>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50</a:t>
            </a:fld>
            <a:endParaRPr lang="zh-CN" altLang="en-US"/>
          </a:p>
        </p:txBody>
      </p:sp>
    </p:spTree>
    <p:extLst>
      <p:ext uri="{BB962C8B-B14F-4D97-AF65-F5344CB8AC3E}">
        <p14:creationId xmlns:p14="http://schemas.microsoft.com/office/powerpoint/2010/main" val="393652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选取</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个对聊天有价值的领域，然后分别组合成对话目标序列，再经过多人多次校验，过滤不容易组成目标序、加入目标序列会导致目标转移不自然、跟其他领域关联性较小的领域，剩下</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个领域。然后枚举</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个领域的目标序列，再经过多次人工校验和试标注，最终产生领域级对话目标序列候选集。</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51</a:t>
            </a:fld>
            <a:endParaRPr lang="zh-CN" altLang="en-US"/>
          </a:p>
        </p:txBody>
      </p:sp>
    </p:spTree>
    <p:extLst>
      <p:ext uri="{BB962C8B-B14F-4D97-AF65-F5344CB8AC3E}">
        <p14:creationId xmlns:p14="http://schemas.microsoft.com/office/powerpoint/2010/main" val="2328937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matplotlib</a:t>
            </a:r>
            <a:r>
              <a:rPr lang="en-US" altLang="zh-CN" sz="1000" dirty="0"/>
              <a:t> </a:t>
            </a:r>
            <a:br>
              <a:rPr lang="en-US" altLang="zh-CN" sz="1000" dirty="0"/>
            </a:b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52</a:t>
            </a:fld>
            <a:endParaRPr lang="zh-CN" altLang="en-US"/>
          </a:p>
        </p:txBody>
      </p:sp>
    </p:spTree>
    <p:extLst>
      <p:ext uri="{BB962C8B-B14F-4D97-AF65-F5344CB8AC3E}">
        <p14:creationId xmlns:p14="http://schemas.microsoft.com/office/powerpoint/2010/main" val="685034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正确的作为数据库的数据，错误的作为负样例</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53</a:t>
            </a:fld>
            <a:endParaRPr lang="zh-CN" altLang="en-US"/>
          </a:p>
        </p:txBody>
      </p:sp>
    </p:spTree>
    <p:extLst>
      <p:ext uri="{BB962C8B-B14F-4D97-AF65-F5344CB8AC3E}">
        <p14:creationId xmlns:p14="http://schemas.microsoft.com/office/powerpoint/2010/main" val="2431242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54</a:t>
            </a:fld>
            <a:endParaRPr lang="zh-CN" altLang="en-US"/>
          </a:p>
        </p:txBody>
      </p:sp>
    </p:spTree>
    <p:extLst>
      <p:ext uri="{BB962C8B-B14F-4D97-AF65-F5344CB8AC3E}">
        <p14:creationId xmlns:p14="http://schemas.microsoft.com/office/powerpoint/2010/main" val="1397079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之前数据集创建过程，为了保证回复的多样性，预先设定一部分，让众包选择未被使用的来增加多样性。</a:t>
            </a:r>
            <a:endParaRPr lang="en-US" altLang="zh-CN" sz="10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000" dirty="0"/>
              <a:t>利用神经网络生成对话会产生无趣、可预测的结果，缺乏多样性。本文解决思路和改变模型不同，通过确定收集哪些参与者的数据来解决。形式上可以理解为，我有一个很大的数据集</a:t>
            </a:r>
            <a:r>
              <a:rPr lang="en-US" altLang="zh-CN" sz="1000" b="0" i="0" kern="1200" dirty="0" err="1">
                <a:solidFill>
                  <a:schemeClr val="tx1"/>
                </a:solidFill>
                <a:effectLst/>
                <a:latin typeface="+mn-lt"/>
                <a:ea typeface="+mn-ea"/>
                <a:cs typeface="+mn-cs"/>
              </a:rPr>
              <a:t>EmpatheticDialogues</a:t>
            </a:r>
            <a:r>
              <a:rPr lang="zh-CN" altLang="en-US" sz="1000" dirty="0"/>
              <a:t>，我怎么从里面选择更具多样性的子集。根据参与者的多样性分数会不断变化</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55</a:t>
            </a:fld>
            <a:endParaRPr lang="zh-CN" altLang="en-US"/>
          </a:p>
        </p:txBody>
      </p:sp>
    </p:spTree>
    <p:extLst>
      <p:ext uri="{BB962C8B-B14F-4D97-AF65-F5344CB8AC3E}">
        <p14:creationId xmlns:p14="http://schemas.microsoft.com/office/powerpoint/2010/main" val="52363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000" dirty="0"/>
              <a:t>Outlier</a:t>
            </a:r>
            <a:r>
              <a:rPr lang="zh-CN" altLang="en-US" sz="1000" dirty="0"/>
              <a:t>使用通用句子编码器嵌入，可以捕捉内容。离平均语料向量较远的词条会得到较高的多样性分数。</a:t>
            </a:r>
            <a:r>
              <a:rPr lang="en-US" altLang="zh-CN" sz="1000" dirty="0"/>
              <a:t>Entropy</a:t>
            </a:r>
            <a:r>
              <a:rPr lang="zh-CN" altLang="en-US" sz="1000" dirty="0"/>
              <a:t>考虑了短语的概率，可以捕捉单词组合多样性。</a:t>
            </a:r>
            <a:r>
              <a:rPr lang="en-US" altLang="zh-CN" sz="1000" dirty="0"/>
              <a:t>Mean IDF</a:t>
            </a:r>
            <a:r>
              <a:rPr lang="zh-CN" altLang="en-US" sz="1000" dirty="0"/>
              <a:t>考虑了词汇被使用的稀有度，可以捕捉词汇多样性。</a:t>
            </a:r>
            <a:endParaRPr lang="en-US" altLang="zh-CN" sz="1000" dirty="0"/>
          </a:p>
          <a:p>
            <a:r>
              <a:rPr lang="zh-CN" altLang="en-US" sz="1000" dirty="0"/>
              <a:t>每一轮中保留哪些</a:t>
            </a:r>
            <a:r>
              <a:rPr lang="en-US" altLang="zh-CN" sz="1000" dirty="0"/>
              <a:t>Participant</a:t>
            </a:r>
            <a:r>
              <a:rPr lang="zh-CN" altLang="en-US" sz="1000" dirty="0"/>
              <a:t>，由</a:t>
            </a:r>
            <a:r>
              <a:rPr lang="en-US" altLang="zh-CN" sz="1000" dirty="0"/>
              <a:t>Participant Population Selection</a:t>
            </a:r>
            <a:r>
              <a:rPr lang="zh-CN" altLang="en-US" sz="1000" dirty="0"/>
              <a:t>决定。评分高的</a:t>
            </a:r>
            <a:r>
              <a:rPr lang="en-US" altLang="zh-CN" sz="1000" dirty="0"/>
              <a:t>70%</a:t>
            </a:r>
            <a:r>
              <a:rPr lang="zh-CN" altLang="en-US" sz="1000" dirty="0"/>
              <a:t>，高于均值的</a:t>
            </a:r>
            <a:r>
              <a:rPr lang="en-US" altLang="zh-CN" sz="1000" dirty="0"/>
              <a:t>70%</a:t>
            </a:r>
            <a:r>
              <a:rPr lang="zh-CN" altLang="en-US" sz="1000" dirty="0"/>
              <a:t>，随机</a:t>
            </a:r>
            <a:r>
              <a:rPr lang="en-US" altLang="zh-CN" sz="1000" dirty="0"/>
              <a:t>70%</a:t>
            </a:r>
            <a:r>
              <a:rPr lang="zh-CN" altLang="en-US" sz="1000" dirty="0"/>
              <a:t>。</a:t>
            </a:r>
            <a:endParaRPr lang="en-US" altLang="zh-CN" sz="1000" dirty="0"/>
          </a:p>
          <a:p>
            <a:r>
              <a:rPr lang="en-US" altLang="zh-CN" sz="1000" dirty="0"/>
              <a:t>Corpus-wide oracle</a:t>
            </a:r>
            <a:r>
              <a:rPr lang="zh-CN" altLang="en-US" sz="1000" dirty="0"/>
              <a:t>是规定上届</a:t>
            </a:r>
            <a:endParaRPr lang="en-US" altLang="zh-CN" sz="10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56</a:t>
            </a:fld>
            <a:endParaRPr lang="zh-CN" altLang="en-US"/>
          </a:p>
        </p:txBody>
      </p:sp>
    </p:spTree>
    <p:extLst>
      <p:ext uri="{BB962C8B-B14F-4D97-AF65-F5344CB8AC3E}">
        <p14:creationId xmlns:p14="http://schemas.microsoft.com/office/powerpoint/2010/main" val="366268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57</a:t>
            </a:fld>
            <a:endParaRPr lang="zh-CN" altLang="en-US"/>
          </a:p>
        </p:txBody>
      </p:sp>
    </p:spTree>
    <p:extLst>
      <p:ext uri="{BB962C8B-B14F-4D97-AF65-F5344CB8AC3E}">
        <p14:creationId xmlns:p14="http://schemas.microsoft.com/office/powerpoint/2010/main" val="28325301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58</a:t>
            </a:fld>
            <a:endParaRPr lang="zh-CN" altLang="en-US"/>
          </a:p>
        </p:txBody>
      </p:sp>
    </p:spTree>
    <p:extLst>
      <p:ext uri="{BB962C8B-B14F-4D97-AF65-F5344CB8AC3E}">
        <p14:creationId xmlns:p14="http://schemas.microsoft.com/office/powerpoint/2010/main" val="425116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左图标题中</a:t>
            </a:r>
            <a:endParaRPr lang="en-US" altLang="zh-CN" dirty="0"/>
          </a:p>
          <a:p>
            <a:r>
              <a:rPr lang="zh-CN" altLang="en-US" dirty="0"/>
              <a:t>右图作者名，比较明显就是华人占比比较大。</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a:t>
            </a:fld>
            <a:endParaRPr lang="zh-CN" altLang="en-US"/>
          </a:p>
        </p:txBody>
      </p:sp>
    </p:spTree>
    <p:extLst>
      <p:ext uri="{BB962C8B-B14F-4D97-AF65-F5344CB8AC3E}">
        <p14:creationId xmlns:p14="http://schemas.microsoft.com/office/powerpoint/2010/main" val="97518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年比较热门的，句法规则相关、信息抽取、句级别语义、翻译、机器学习</a:t>
            </a:r>
            <a:endParaRPr lang="en-US" altLang="zh-CN" dirty="0"/>
          </a:p>
          <a:p>
            <a:r>
              <a:rPr lang="en-US" altLang="zh-CN" dirty="0"/>
              <a:t>13</a:t>
            </a:r>
            <a:r>
              <a:rPr lang="zh-CN" altLang="en-US" dirty="0"/>
              <a:t>年开始词嵌入，导致以词级别的语义论文进入主流</a:t>
            </a:r>
            <a:endParaRPr lang="en-US" altLang="zh-CN" dirty="0"/>
          </a:p>
          <a:p>
            <a:r>
              <a:rPr lang="en-US" altLang="zh-CN" dirty="0"/>
              <a:t>15</a:t>
            </a:r>
            <a:r>
              <a:rPr lang="zh-CN" altLang="en-US" dirty="0"/>
              <a:t>年</a:t>
            </a:r>
            <a:r>
              <a:rPr lang="en-US" altLang="zh-CN" dirty="0"/>
              <a:t>seq2seq</a:t>
            </a:r>
            <a:r>
              <a:rPr lang="zh-CN" altLang="en-US" dirty="0"/>
              <a:t>和</a:t>
            </a:r>
            <a:r>
              <a:rPr lang="en-US" altLang="zh-CN" dirty="0"/>
              <a:t>attention</a:t>
            </a:r>
            <a:r>
              <a:rPr lang="zh-CN" altLang="en-US" dirty="0"/>
              <a:t>模型的加入，翻译重回</a:t>
            </a:r>
            <a:endParaRPr lang="en-US" altLang="zh-CN" dirty="0"/>
          </a:p>
          <a:p>
            <a:r>
              <a:rPr lang="en-US" altLang="zh-CN" dirty="0"/>
              <a:t>16</a:t>
            </a:r>
            <a:r>
              <a:rPr lang="zh-CN" altLang="en-US" dirty="0"/>
              <a:t>年对话相关论文开始进入主流</a:t>
            </a:r>
            <a:endParaRPr lang="en-US" altLang="zh-CN"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a:t>
            </a:fld>
            <a:endParaRPr lang="zh-CN" altLang="en-US"/>
          </a:p>
        </p:txBody>
      </p:sp>
    </p:spTree>
    <p:extLst>
      <p:ext uri="{BB962C8B-B14F-4D97-AF65-F5344CB8AC3E}">
        <p14:creationId xmlns:p14="http://schemas.microsoft.com/office/powerpoint/2010/main" val="3335061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按照录取文章数排序。</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a:t>
            </a:fld>
            <a:endParaRPr lang="zh-CN" altLang="en-US"/>
          </a:p>
        </p:txBody>
      </p:sp>
    </p:spTree>
    <p:extLst>
      <p:ext uri="{BB962C8B-B14F-4D97-AF65-F5344CB8AC3E}">
        <p14:creationId xmlns:p14="http://schemas.microsoft.com/office/powerpoint/2010/main" val="299242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a:t>
            </a:fld>
            <a:endParaRPr lang="zh-CN" altLang="en-US"/>
          </a:p>
        </p:txBody>
      </p:sp>
    </p:spTree>
    <p:extLst>
      <p:ext uri="{BB962C8B-B14F-4D97-AF65-F5344CB8AC3E}">
        <p14:creationId xmlns:p14="http://schemas.microsoft.com/office/powerpoint/2010/main" val="1928755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06D045BB-3887-4E3F-A272-E5247811F888}" type="datetimeFigureOut">
              <a:rPr lang="zh-CN" altLang="en-US" smtClean="0"/>
              <a:pPr>
                <a:defRPr/>
              </a:pPr>
              <a:t>2020/10/4</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val="3604972893"/>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1E3A6A11-58F9-4723-A92D-E929B83CFDD8}" type="datetimeFigureOut">
              <a:rPr lang="zh-CN" altLang="en-US" smtClean="0"/>
              <a:pPr>
                <a:defRPr/>
              </a:pPr>
              <a:t>2020/10/4</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9BA8B21C-8687-4765-8BDB-C52167D1EB6E}" type="slidenum">
              <a:rPr lang="zh-CN" altLang="en-US" smtClean="0"/>
              <a:pPr/>
              <a:t>‹#›</a:t>
            </a:fld>
            <a:endParaRPr lang="zh-CN" altLang="en-US"/>
          </a:p>
        </p:txBody>
      </p:sp>
    </p:spTree>
    <p:extLst>
      <p:ext uri="{BB962C8B-B14F-4D97-AF65-F5344CB8AC3E}">
        <p14:creationId xmlns:p14="http://schemas.microsoft.com/office/powerpoint/2010/main" val="3309139413"/>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958C3543-12E8-41E8-B792-3FC4AAAD13C1}" type="datetimeFigureOut">
              <a:rPr lang="zh-CN" altLang="en-US" smtClean="0"/>
              <a:pPr>
                <a:defRPr/>
              </a:pPr>
              <a:t>2020/10/4</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84FEE633-5D98-42A7-B8B5-38C075D1D5E5}" type="slidenum">
              <a:rPr lang="zh-CN" altLang="en-US" smtClean="0"/>
              <a:pPr/>
              <a:t>‹#›</a:t>
            </a:fld>
            <a:endParaRPr lang="zh-CN" altLang="en-US"/>
          </a:p>
        </p:txBody>
      </p:sp>
    </p:spTree>
    <p:extLst>
      <p:ext uri="{BB962C8B-B14F-4D97-AF65-F5344CB8AC3E}">
        <p14:creationId xmlns:p14="http://schemas.microsoft.com/office/powerpoint/2010/main" val="2456576360"/>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AD7D2D28-E8A0-40C3-9E07-86C241896AFB}" type="datetimeFigureOut">
              <a:rPr lang="zh-CN" altLang="en-US" smtClean="0"/>
              <a:pPr>
                <a:defRPr/>
              </a:pPr>
              <a:t>2020/10/4</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9DC3F693-9EE4-4A67-A7FA-E73A2989A70D}" type="slidenum">
              <a:rPr lang="zh-CN" altLang="en-US" smtClean="0"/>
              <a:pPr/>
              <a:t>‹#›</a:t>
            </a:fld>
            <a:endParaRPr lang="zh-CN" altLang="en-US"/>
          </a:p>
        </p:txBody>
      </p:sp>
    </p:spTree>
    <p:extLst>
      <p:ext uri="{BB962C8B-B14F-4D97-AF65-F5344CB8AC3E}">
        <p14:creationId xmlns:p14="http://schemas.microsoft.com/office/powerpoint/2010/main" val="2157908353"/>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9E4C08EF-9433-4D3E-B912-B49B7CC531BF}" type="datetimeFigureOut">
              <a:rPr lang="zh-CN" altLang="en-US" smtClean="0"/>
              <a:pPr>
                <a:defRPr/>
              </a:pPr>
              <a:t>2020/10/4</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83EDF288-10FE-4776-8760-57E7F945E01D}" type="slidenum">
              <a:rPr lang="zh-CN" altLang="en-US" smtClean="0"/>
              <a:pPr/>
              <a:t>‹#›</a:t>
            </a:fld>
            <a:endParaRPr lang="zh-CN" altLang="en-US"/>
          </a:p>
        </p:txBody>
      </p:sp>
    </p:spTree>
    <p:extLst>
      <p:ext uri="{BB962C8B-B14F-4D97-AF65-F5344CB8AC3E}">
        <p14:creationId xmlns:p14="http://schemas.microsoft.com/office/powerpoint/2010/main" val="263468086"/>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06D045BB-3887-4E3F-A272-E5247811F888}" type="datetimeFigureOut">
              <a:rPr lang="zh-CN" altLang="en-US" smtClean="0"/>
              <a:pPr>
                <a:defRPr/>
              </a:pPr>
              <a:t>2020/10/4</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val="738801887"/>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CF9B9AB7-2EB6-4185-9DCB-4AF6356386BC}" type="datetimeFigureOut">
              <a:rPr lang="zh-CN" altLang="en-US" smtClean="0"/>
              <a:pPr>
                <a:defRPr/>
              </a:pPr>
              <a:t>2020/10/4</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90222633-1CFC-4744-B27B-E89ADF5F76A3}" type="slidenum">
              <a:rPr lang="zh-CN" altLang="en-US" smtClean="0"/>
              <a:pPr/>
              <a:t>‹#›</a:t>
            </a:fld>
            <a:endParaRPr lang="zh-CN" altLang="en-US"/>
          </a:p>
        </p:txBody>
      </p:sp>
    </p:spTree>
    <p:extLst>
      <p:ext uri="{BB962C8B-B14F-4D97-AF65-F5344CB8AC3E}">
        <p14:creationId xmlns:p14="http://schemas.microsoft.com/office/powerpoint/2010/main" val="4053001991"/>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D2FD1BE6-F418-4461-8AC3-D256C0A710B1}" type="datetimeFigureOut">
              <a:rPr lang="zh-CN" altLang="en-US" smtClean="0"/>
              <a:pPr>
                <a:defRPr/>
              </a:pPr>
              <a:t>2020/10/4</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CFB63FA0-0751-4FD1-AA0A-BCFF0CDB5DE5}" type="slidenum">
              <a:rPr lang="zh-CN" altLang="en-US" smtClean="0"/>
              <a:pPr/>
              <a:t>‹#›</a:t>
            </a:fld>
            <a:endParaRPr lang="zh-CN" altLang="en-US"/>
          </a:p>
        </p:txBody>
      </p:sp>
    </p:spTree>
    <p:extLst>
      <p:ext uri="{BB962C8B-B14F-4D97-AF65-F5344CB8AC3E}">
        <p14:creationId xmlns:p14="http://schemas.microsoft.com/office/powerpoint/2010/main" val="3869369447"/>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920E11D0-1426-4C51-B810-275B779BA932}" type="datetimeFigureOut">
              <a:rPr lang="zh-CN" altLang="en-US" smtClean="0"/>
              <a:pPr>
                <a:defRPr/>
              </a:pPr>
              <a:t>2020/10/4</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F838110D-3347-4AFC-839B-CCA40FE78440}" type="slidenum">
              <a:rPr lang="zh-CN" altLang="en-US" smtClean="0"/>
              <a:pPr/>
              <a:t>‹#›</a:t>
            </a:fld>
            <a:endParaRPr lang="zh-CN" altLang="en-US"/>
          </a:p>
        </p:txBody>
      </p:sp>
      <p:sp>
        <p:nvSpPr>
          <p:cNvPr id="11" name="矩形 10"/>
          <p:cNvSpPr/>
          <p:nvPr userDrawn="1"/>
        </p:nvSpPr>
        <p:spPr>
          <a:xfrm>
            <a:off x="8325228" y="4422157"/>
            <a:ext cx="775136" cy="230832"/>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eaLnBrk="1" fontAlgn="auto" hangingPunct="1">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eaLnBrk="1" fontAlgn="auto" hangingPunct="1">
              <a:spcBef>
                <a:spcPts val="0"/>
              </a:spcBef>
              <a:spcAft>
                <a:spcPts val="0"/>
              </a:spcAft>
            </a:pPr>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eaLnBrk="1" fontAlgn="auto" hangingPunct="1">
              <a:spcBef>
                <a:spcPts val="0"/>
              </a:spcBef>
              <a:spcAft>
                <a:spcPts val="0"/>
              </a:spcAft>
            </a:pPr>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eaLnBrk="1" fontAlgn="auto" hangingPunct="1">
              <a:spcBef>
                <a:spcPts val="0"/>
              </a:spcBef>
              <a:spcAft>
                <a:spcPts val="0"/>
              </a:spcAft>
            </a:pPr>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eaLnBrk="1" fontAlgn="auto" hangingPunct="1">
              <a:spcBef>
                <a:spcPts val="0"/>
              </a:spcBef>
              <a:spcAft>
                <a:spcPts val="0"/>
              </a:spcAft>
            </a:pPr>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eaLnBrk="1" fontAlgn="auto" hangingPunct="1">
              <a:spcBef>
                <a:spcPts val="0"/>
              </a:spcBef>
              <a:spcAft>
                <a:spcPts val="0"/>
              </a:spcAft>
            </a:pPr>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83532397"/>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71A050A5-43DA-4A5C-A304-60D2304D70DE}" type="datetimeFigureOut">
              <a:rPr lang="zh-CN" altLang="en-US" smtClean="0"/>
              <a:pPr>
                <a:defRPr/>
              </a:pPr>
              <a:t>2020/10/4</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B59F8795-4A45-4CF6-A2F1-3F6184487FB8}" type="slidenum">
              <a:rPr lang="zh-CN" altLang="en-US" smtClean="0"/>
              <a:pPr/>
              <a:t>‹#›</a:t>
            </a:fld>
            <a:endParaRPr lang="zh-CN" altLang="en-US"/>
          </a:p>
        </p:txBody>
      </p:sp>
    </p:spTree>
    <p:extLst>
      <p:ext uri="{BB962C8B-B14F-4D97-AF65-F5344CB8AC3E}">
        <p14:creationId xmlns:p14="http://schemas.microsoft.com/office/powerpoint/2010/main" val="1475173455"/>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2020/10/4</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Tree>
    <p:extLst>
      <p:ext uri="{BB962C8B-B14F-4D97-AF65-F5344CB8AC3E}">
        <p14:creationId xmlns:p14="http://schemas.microsoft.com/office/powerpoint/2010/main" val="2255583396"/>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2020/10/4</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
        <p:nvSpPr>
          <p:cNvPr id="5" name="矩形 4"/>
          <p:cNvSpPr/>
          <p:nvPr userDrawn="1"/>
        </p:nvSpPr>
        <p:spPr>
          <a:xfrm>
            <a:off x="0" y="0"/>
            <a:ext cx="12192000" cy="6858000"/>
          </a:xfrm>
          <a:prstGeom prst="rect">
            <a:avLst/>
          </a:prstGeom>
          <a:solidFill>
            <a:srgbClr val="D7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8602960"/>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2020/10/4</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
        <p:nvSpPr>
          <p:cNvPr id="5" name="矩形 4"/>
          <p:cNvSpPr/>
          <p:nvPr userDrawn="1"/>
        </p:nvSpPr>
        <p:spPr>
          <a:xfrm>
            <a:off x="0" y="0"/>
            <a:ext cx="12192000" cy="6858000"/>
          </a:xfrm>
          <a:prstGeom prst="rect">
            <a:avLst/>
          </a:prstGeom>
          <a:solidFill>
            <a:srgbClr val="D7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314153" y="549641"/>
            <a:ext cx="552622" cy="577512"/>
            <a:chOff x="4822956" y="1288691"/>
            <a:chExt cx="2351883" cy="2457809"/>
          </a:xfrm>
        </p:grpSpPr>
        <p:sp>
          <p:nvSpPr>
            <p:cNvPr id="7" name="矩形 6"/>
            <p:cNvSpPr/>
            <p:nvPr/>
          </p:nvSpPr>
          <p:spPr>
            <a:xfrm>
              <a:off x="5154654" y="1288691"/>
              <a:ext cx="2020185"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17733600"/>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春秋视觉工作室</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6D045BB-3887-4E3F-A272-E5247811F888}" type="datetimeFigureOut">
              <a:rPr lang="zh-CN" altLang="en-US" smtClean="0"/>
              <a:pPr>
                <a:defRPr/>
              </a:pPr>
              <a:t>2020/10/4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val="325916413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57" r:id="rId8"/>
    <p:sldLayoutId id="2147483758" r:id="rId9"/>
    <p:sldLayoutId id="2147483748" r:id="rId10"/>
    <p:sldLayoutId id="2147483749" r:id="rId11"/>
    <p:sldLayoutId id="2147483750" r:id="rId12"/>
    <p:sldLayoutId id="2147483751" r:id="rId13"/>
  </p:sldLayoutIdLst>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4587389" y="249447"/>
            <a:ext cx="2020186" cy="5074273"/>
          </a:xfrm>
          <a:prstGeom prst="rect">
            <a:avLst/>
          </a:prstGeom>
          <a:noFill/>
          <a:ln>
            <a:solidFill>
              <a:schemeClr val="tx1">
                <a:lumMod val="75000"/>
                <a:lumOff val="2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cxnSpLocks/>
          </p:cNvCxnSpPr>
          <p:nvPr/>
        </p:nvCxnSpPr>
        <p:spPr>
          <a:xfrm>
            <a:off x="2642142" y="4023102"/>
            <a:ext cx="6111643" cy="5370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rot="5400000">
            <a:off x="4715727" y="117248"/>
            <a:ext cx="2020186" cy="507427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rot="38680">
            <a:off x="2162695" y="1804598"/>
            <a:ext cx="7070534" cy="1569660"/>
          </a:xfrm>
          <a:prstGeom prst="rect">
            <a:avLst/>
          </a:prstGeom>
          <a:noFill/>
          <a:effectLst/>
        </p:spPr>
        <p:txBody>
          <a:bodyPr vert="horz" wrap="square" rtlCol="0">
            <a:spAutoFit/>
          </a:bodyPr>
          <a:lstStyle/>
          <a:p>
            <a:pPr algn="ctr"/>
            <a:r>
              <a:rPr lang="en-US" altLang="zh-CN" sz="48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ACL2020</a:t>
            </a:r>
          </a:p>
          <a:p>
            <a:pPr algn="ctr"/>
            <a:r>
              <a:rPr lang="zh-CN" altLang="en-US" sz="48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对话研究趋势分析</a:t>
            </a:r>
          </a:p>
        </p:txBody>
      </p:sp>
      <p:cxnSp>
        <p:nvCxnSpPr>
          <p:cNvPr id="23" name="直接连接符 22"/>
          <p:cNvCxnSpPr>
            <a:cxnSpLocks/>
          </p:cNvCxnSpPr>
          <p:nvPr/>
        </p:nvCxnSpPr>
        <p:spPr>
          <a:xfrm rot="2730207" flipH="1">
            <a:off x="3023070" y="3115197"/>
            <a:ext cx="1498600" cy="1498600"/>
          </a:xfrm>
          <a:prstGeom prst="line">
            <a:avLst/>
          </a:prstGeom>
          <a:ln w="698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flipH="1" flipV="1">
            <a:off x="5005554" y="4209003"/>
            <a:ext cx="3574677" cy="31411"/>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26" name="矩形 17"/>
          <p:cNvSpPr>
            <a:spLocks noChangeArrowheads="1"/>
          </p:cNvSpPr>
          <p:nvPr/>
        </p:nvSpPr>
        <p:spPr bwMode="auto">
          <a:xfrm>
            <a:off x="4813122" y="4829060"/>
            <a:ext cx="1825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pc="300" dirty="0">
                <a:solidFill>
                  <a:schemeClr val="tx1">
                    <a:lumMod val="50000"/>
                    <a:lumOff val="50000"/>
                  </a:schemeClr>
                </a:solidFill>
                <a:latin typeface="+mn-lt"/>
                <a:ea typeface="+mn-ea"/>
                <a:cs typeface="+mn-ea"/>
                <a:sym typeface="+mn-lt"/>
              </a:rPr>
              <a:t>汇报人：贾旭</a:t>
            </a:r>
          </a:p>
        </p:txBody>
      </p:sp>
      <p:cxnSp>
        <p:nvCxnSpPr>
          <p:cNvPr id="4" name="直接连接符 3"/>
          <p:cNvCxnSpPr>
            <a:cxnSpLocks/>
          </p:cNvCxnSpPr>
          <p:nvPr/>
        </p:nvCxnSpPr>
        <p:spPr>
          <a:xfrm>
            <a:off x="4950797" y="5199329"/>
            <a:ext cx="14943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17">
            <a:extLst>
              <a:ext uri="{FF2B5EF4-FFF2-40B4-BE49-F238E27FC236}">
                <a16:creationId xmlns:a16="http://schemas.microsoft.com/office/drawing/2014/main" id="{8B64A13F-8357-4653-95DA-7ABC1072E68F}"/>
              </a:ext>
            </a:extLst>
          </p:cNvPr>
          <p:cNvSpPr>
            <a:spLocks noChangeArrowheads="1"/>
          </p:cNvSpPr>
          <p:nvPr/>
        </p:nvSpPr>
        <p:spPr bwMode="auto">
          <a:xfrm>
            <a:off x="10583312" y="6480001"/>
            <a:ext cx="14375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spc="300" dirty="0">
                <a:solidFill>
                  <a:schemeClr val="tx1">
                    <a:lumMod val="50000"/>
                    <a:lumOff val="50000"/>
                  </a:schemeClr>
                </a:solidFill>
                <a:latin typeface="+mn-lt"/>
                <a:ea typeface="+mn-ea"/>
                <a:cs typeface="+mn-ea"/>
                <a:sym typeface="+mn-lt"/>
              </a:rPr>
              <a:t>2020.10.04</a:t>
            </a:r>
            <a:endParaRPr lang="zh-CN" altLang="en-US" sz="1200" spc="300" dirty="0">
              <a:solidFill>
                <a:schemeClr val="tx1">
                  <a:lumMod val="50000"/>
                  <a:lumOff val="50000"/>
                </a:schemeClr>
              </a:solidFill>
              <a:latin typeface="+mn-lt"/>
              <a:ea typeface="+mn-ea"/>
              <a:cs typeface="+mn-ea"/>
              <a:sym typeface="+mn-lt"/>
            </a:endParaRPr>
          </a:p>
        </p:txBody>
      </p:sp>
    </p:spTree>
    <p:extLst>
      <p:ext uri="{BB962C8B-B14F-4D97-AF65-F5344CB8AC3E}">
        <p14:creationId xmlns:p14="http://schemas.microsoft.com/office/powerpoint/2010/main" val="10814743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1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14:presetBounceEnd="6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60000">
                                          <p:cBhvr additive="base">
                                            <p:cTn id="11" dur="1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by="(-#ppt_w*2)" calcmode="lin" valueType="num">
                                          <p:cBhvr rctx="PPT">
                                            <p:cTn id="19" dur="500" autoRev="1" fill="hold">
                                              <p:stCondLst>
                                                <p:cond delay="0"/>
                                              </p:stCondLst>
                                            </p:cTn>
                                            <p:tgtEl>
                                              <p:spTgt spid="21"/>
                                            </p:tgtEl>
                                            <p:attrNameLst>
                                              <p:attrName>ppt_w</p:attrName>
                                            </p:attrNameLst>
                                          </p:cBhvr>
                                        </p:anim>
                                        <p:anim by="(#ppt_w*0.50)" calcmode="lin" valueType="num">
                                          <p:cBhvr>
                                            <p:cTn id="20" dur="500" decel="50000" autoRev="1" fill="hold">
                                              <p:stCondLst>
                                                <p:cond delay="0"/>
                                              </p:stCondLst>
                                            </p:cTn>
                                            <p:tgtEl>
                                              <p:spTgt spid="21"/>
                                            </p:tgtEl>
                                            <p:attrNameLst>
                                              <p:attrName>ppt_x</p:attrName>
                                            </p:attrNameLst>
                                          </p:cBhvr>
                                        </p:anim>
                                        <p:anim from="(-#ppt_h/2)" to="(#ppt_y)" calcmode="lin" valueType="num">
                                          <p:cBhvr>
                                            <p:cTn id="21" dur="1000" fill="hold">
                                              <p:stCondLst>
                                                <p:cond delay="0"/>
                                              </p:stCondLst>
                                            </p:cTn>
                                            <p:tgtEl>
                                              <p:spTgt spid="21"/>
                                            </p:tgtEl>
                                            <p:attrNameLst>
                                              <p:attrName>ppt_y</p:attrName>
                                            </p:attrNameLst>
                                          </p:cBhvr>
                                        </p:anim>
                                        <p:animRot by="21600000">
                                          <p:cBhvr>
                                            <p:cTn id="22" dur="1000" fill="hold">
                                              <p:stCondLst>
                                                <p:cond delay="0"/>
                                              </p:stCondLst>
                                            </p:cTn>
                                            <p:tgtEl>
                                              <p:spTgt spid="21"/>
                                            </p:tgtEl>
                                            <p:attrNameLst>
                                              <p:attrName>r</p:attrName>
                                            </p:attrNameLst>
                                          </p:cBhvr>
                                        </p:animRot>
                                      </p:childTnLst>
                                    </p:cTn>
                                  </p:par>
                                  <p:par>
                                    <p:cTn id="23" presetID="2" presetClass="entr" presetSubtype="12" accel="60000" fill="hold" nodeType="withEffect" p14:presetBounceEnd="60000">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14:bounceEnd="60000">
                                          <p:cBhvr additive="base">
                                            <p:cTn id="25" dur="1250" fill="hold"/>
                                            <p:tgtEl>
                                              <p:spTgt spid="23"/>
                                            </p:tgtEl>
                                            <p:attrNameLst>
                                              <p:attrName>ppt_x</p:attrName>
                                            </p:attrNameLst>
                                          </p:cBhvr>
                                          <p:tavLst>
                                            <p:tav tm="0">
                                              <p:val>
                                                <p:strVal val="0-#ppt_w/2"/>
                                              </p:val>
                                            </p:tav>
                                            <p:tav tm="100000">
                                              <p:val>
                                                <p:strVal val="#ppt_x"/>
                                              </p:val>
                                            </p:tav>
                                          </p:tavLst>
                                        </p:anim>
                                        <p:anim calcmode="lin" valueType="num" p14:bounceEnd="60000">
                                          <p:cBhvr additive="base">
                                            <p:cTn id="26" dur="125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3" accel="60000" fill="hold" nodeType="withEffect" p14:presetBounceEnd="60000">
                                      <p:stCondLst>
                                        <p:cond delay="250"/>
                                      </p:stCondLst>
                                      <p:childTnLst>
                                        <p:set>
                                          <p:cBhvr>
                                            <p:cTn id="28" dur="1" fill="hold">
                                              <p:stCondLst>
                                                <p:cond delay="0"/>
                                              </p:stCondLst>
                                            </p:cTn>
                                            <p:tgtEl>
                                              <p:spTgt spid="24"/>
                                            </p:tgtEl>
                                            <p:attrNameLst>
                                              <p:attrName>style.visibility</p:attrName>
                                            </p:attrNameLst>
                                          </p:cBhvr>
                                          <p:to>
                                            <p:strVal val="visible"/>
                                          </p:to>
                                        </p:set>
                                        <p:anim calcmode="lin" valueType="num" p14:bounceEnd="60000">
                                          <p:cBhvr additive="base">
                                            <p:cTn id="29" dur="125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30" dur="125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25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1250"/>
                                      </p:stCondLst>
                                      <p:iterate type="lt">
                                        <p:tmPct val="10000"/>
                                      </p:iterate>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ppt_x"/>
                                              </p:val>
                                            </p:tav>
                                            <p:tav tm="100000">
                                              <p:val>
                                                <p:strVal val="#ppt_x"/>
                                              </p:val>
                                            </p:tav>
                                          </p:tavLst>
                                        </p:anim>
                                        <p:anim calcmode="lin" valueType="num">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by="(-#ppt_w*2)" calcmode="lin" valueType="num">
                                          <p:cBhvr rctx="PPT">
                                            <p:cTn id="19" dur="500" autoRev="1" fill="hold">
                                              <p:stCondLst>
                                                <p:cond delay="0"/>
                                              </p:stCondLst>
                                            </p:cTn>
                                            <p:tgtEl>
                                              <p:spTgt spid="21"/>
                                            </p:tgtEl>
                                            <p:attrNameLst>
                                              <p:attrName>ppt_w</p:attrName>
                                            </p:attrNameLst>
                                          </p:cBhvr>
                                        </p:anim>
                                        <p:anim by="(#ppt_w*0.50)" calcmode="lin" valueType="num">
                                          <p:cBhvr>
                                            <p:cTn id="20" dur="500" decel="50000" autoRev="1" fill="hold">
                                              <p:stCondLst>
                                                <p:cond delay="0"/>
                                              </p:stCondLst>
                                            </p:cTn>
                                            <p:tgtEl>
                                              <p:spTgt spid="21"/>
                                            </p:tgtEl>
                                            <p:attrNameLst>
                                              <p:attrName>ppt_x</p:attrName>
                                            </p:attrNameLst>
                                          </p:cBhvr>
                                        </p:anim>
                                        <p:anim from="(-#ppt_h/2)" to="(#ppt_y)" calcmode="lin" valueType="num">
                                          <p:cBhvr>
                                            <p:cTn id="21" dur="1000" fill="hold">
                                              <p:stCondLst>
                                                <p:cond delay="0"/>
                                              </p:stCondLst>
                                            </p:cTn>
                                            <p:tgtEl>
                                              <p:spTgt spid="21"/>
                                            </p:tgtEl>
                                            <p:attrNameLst>
                                              <p:attrName>ppt_y</p:attrName>
                                            </p:attrNameLst>
                                          </p:cBhvr>
                                        </p:anim>
                                        <p:animRot by="21600000">
                                          <p:cBhvr>
                                            <p:cTn id="22" dur="1000" fill="hold">
                                              <p:stCondLst>
                                                <p:cond delay="0"/>
                                              </p:stCondLst>
                                            </p:cTn>
                                            <p:tgtEl>
                                              <p:spTgt spid="21"/>
                                            </p:tgtEl>
                                            <p:attrNameLst>
                                              <p:attrName>r</p:attrName>
                                            </p:attrNameLst>
                                          </p:cBhvr>
                                        </p:animRot>
                                      </p:childTnLst>
                                    </p:cTn>
                                  </p:par>
                                  <p:par>
                                    <p:cTn id="23" presetID="2" presetClass="entr" presetSubtype="12" accel="6000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250" fill="hold"/>
                                            <p:tgtEl>
                                              <p:spTgt spid="23"/>
                                            </p:tgtEl>
                                            <p:attrNameLst>
                                              <p:attrName>ppt_x</p:attrName>
                                            </p:attrNameLst>
                                          </p:cBhvr>
                                          <p:tavLst>
                                            <p:tav tm="0">
                                              <p:val>
                                                <p:strVal val="0-#ppt_w/2"/>
                                              </p:val>
                                            </p:tav>
                                            <p:tav tm="100000">
                                              <p:val>
                                                <p:strVal val="#ppt_x"/>
                                              </p:val>
                                            </p:tav>
                                          </p:tavLst>
                                        </p:anim>
                                        <p:anim calcmode="lin" valueType="num">
                                          <p:cBhvr additive="base">
                                            <p:cTn id="26" dur="125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3" accel="6000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250" fill="hold"/>
                                            <p:tgtEl>
                                              <p:spTgt spid="24"/>
                                            </p:tgtEl>
                                            <p:attrNameLst>
                                              <p:attrName>ppt_x</p:attrName>
                                            </p:attrNameLst>
                                          </p:cBhvr>
                                          <p:tavLst>
                                            <p:tav tm="0">
                                              <p:val>
                                                <p:strVal val="1+#ppt_w/2"/>
                                              </p:val>
                                            </p:tav>
                                            <p:tav tm="100000">
                                              <p:val>
                                                <p:strVal val="#ppt_x"/>
                                              </p:val>
                                            </p:tav>
                                          </p:tavLst>
                                        </p:anim>
                                        <p:anim calcmode="lin" valueType="num">
                                          <p:cBhvr additive="base">
                                            <p:cTn id="30" dur="125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25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1250"/>
                                      </p:stCondLst>
                                      <p:iterate type="lt">
                                        <p:tmPct val="10000"/>
                                      </p:iterate>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P spid="1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机器学习持续热门</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C7704047-C784-4BED-ABB6-7D113CC13F5F}"/>
              </a:ext>
            </a:extLst>
          </p:cNvPr>
          <p:cNvPicPr>
            <a:picLocks noChangeAspect="1"/>
          </p:cNvPicPr>
          <p:nvPr/>
        </p:nvPicPr>
        <p:blipFill rotWithShape="1">
          <a:blip r:embed="rId3"/>
          <a:srcRect r="2559"/>
          <a:stretch/>
        </p:blipFill>
        <p:spPr>
          <a:xfrm>
            <a:off x="6096001" y="1194174"/>
            <a:ext cx="5113338" cy="2990476"/>
          </a:xfrm>
          <a:prstGeom prst="rect">
            <a:avLst/>
          </a:prstGeom>
        </p:spPr>
      </p:pic>
    </p:spTree>
    <p:extLst>
      <p:ext uri="{BB962C8B-B14F-4D97-AF65-F5344CB8AC3E}">
        <p14:creationId xmlns:p14="http://schemas.microsoft.com/office/powerpoint/2010/main" val="241119243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文本生成强势上升</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103A0AF0-907D-4126-AC4D-99F66E08A8BC}"/>
              </a:ext>
            </a:extLst>
          </p:cNvPr>
          <p:cNvPicPr>
            <a:picLocks noChangeAspect="1"/>
          </p:cNvPicPr>
          <p:nvPr/>
        </p:nvPicPr>
        <p:blipFill rotWithShape="1">
          <a:blip r:embed="rId3"/>
          <a:srcRect r="1305"/>
          <a:stretch/>
        </p:blipFill>
        <p:spPr>
          <a:xfrm>
            <a:off x="6096000" y="1165602"/>
            <a:ext cx="5113338" cy="3019048"/>
          </a:xfrm>
          <a:prstGeom prst="rect">
            <a:avLst/>
          </a:prstGeom>
        </p:spPr>
      </p:pic>
    </p:spTree>
    <p:extLst>
      <p:ext uri="{BB962C8B-B14F-4D97-AF65-F5344CB8AC3E}">
        <p14:creationId xmlns:p14="http://schemas.microsoft.com/office/powerpoint/2010/main" val="358171659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问答系统绝地反击</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CC7F5E77-7C84-45E3-9AB2-987168C52D08}"/>
              </a:ext>
            </a:extLst>
          </p:cNvPr>
          <p:cNvPicPr>
            <a:picLocks noChangeAspect="1"/>
          </p:cNvPicPr>
          <p:nvPr/>
        </p:nvPicPr>
        <p:blipFill rotWithShape="1">
          <a:blip r:embed="rId3"/>
          <a:srcRect r="1486"/>
          <a:stretch/>
        </p:blipFill>
        <p:spPr>
          <a:xfrm>
            <a:off x="6096000" y="1184650"/>
            <a:ext cx="5113338" cy="3000000"/>
          </a:xfrm>
          <a:prstGeom prst="rect">
            <a:avLst/>
          </a:prstGeom>
        </p:spPr>
      </p:pic>
    </p:spTree>
    <p:extLst>
      <p:ext uri="{BB962C8B-B14F-4D97-AF65-F5344CB8AC3E}">
        <p14:creationId xmlns:p14="http://schemas.microsoft.com/office/powerpoint/2010/main" val="159129679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新任务和资源挑战机器</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62E65FB-DD14-40D2-8426-9B398958706C}"/>
              </a:ext>
            </a:extLst>
          </p:cNvPr>
          <p:cNvPicPr>
            <a:picLocks noChangeAspect="1"/>
          </p:cNvPicPr>
          <p:nvPr/>
        </p:nvPicPr>
        <p:blipFill rotWithShape="1">
          <a:blip r:embed="rId3"/>
          <a:srcRect r="2382" b="1691"/>
          <a:stretch/>
        </p:blipFill>
        <p:spPr>
          <a:xfrm>
            <a:off x="6096001" y="1160463"/>
            <a:ext cx="5113338" cy="3024187"/>
          </a:xfrm>
          <a:prstGeom prst="rect">
            <a:avLst/>
          </a:prstGeom>
        </p:spPr>
      </p:pic>
    </p:spTree>
    <p:extLst>
      <p:ext uri="{BB962C8B-B14F-4D97-AF65-F5344CB8AC3E}">
        <p14:creationId xmlns:p14="http://schemas.microsoft.com/office/powerpoint/2010/main" val="229890659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机器翻译有所衰弱</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C17E06D-E440-48D0-81D5-7D6BF09416A0}"/>
              </a:ext>
            </a:extLst>
          </p:cNvPr>
          <p:cNvPicPr>
            <a:picLocks noChangeAspect="1"/>
          </p:cNvPicPr>
          <p:nvPr/>
        </p:nvPicPr>
        <p:blipFill rotWithShape="1">
          <a:blip r:embed="rId3"/>
          <a:srcRect r="1123"/>
          <a:stretch/>
        </p:blipFill>
        <p:spPr>
          <a:xfrm>
            <a:off x="6096001" y="1160462"/>
            <a:ext cx="5113338" cy="3024187"/>
          </a:xfrm>
          <a:prstGeom prst="rect">
            <a:avLst/>
          </a:prstGeom>
        </p:spPr>
      </p:pic>
    </p:spTree>
    <p:extLst>
      <p:ext uri="{BB962C8B-B14F-4D97-AF65-F5344CB8AC3E}">
        <p14:creationId xmlns:p14="http://schemas.microsoft.com/office/powerpoint/2010/main" val="38414404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句法分析逐渐式微</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DC279EEE-2599-40BA-8D1A-5BEE04BE0768}"/>
              </a:ext>
            </a:extLst>
          </p:cNvPr>
          <p:cNvPicPr>
            <a:picLocks noChangeAspect="1"/>
          </p:cNvPicPr>
          <p:nvPr/>
        </p:nvPicPr>
        <p:blipFill rotWithShape="1">
          <a:blip r:embed="rId3"/>
          <a:srcRect r="1847" b="2296"/>
          <a:stretch/>
        </p:blipFill>
        <p:spPr>
          <a:xfrm>
            <a:off x="6096000" y="1160463"/>
            <a:ext cx="5113338" cy="3024187"/>
          </a:xfrm>
          <a:prstGeom prst="rect">
            <a:avLst/>
          </a:prstGeom>
        </p:spPr>
      </p:pic>
    </p:spTree>
    <p:extLst>
      <p:ext uri="{BB962C8B-B14F-4D97-AF65-F5344CB8AC3E}">
        <p14:creationId xmlns:p14="http://schemas.microsoft.com/office/powerpoint/2010/main" val="24633916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语义分析：词级别语义昙花一现、</a:t>
            </a:r>
            <a:r>
              <a:rPr lang="zh-CN" altLang="en-US" sz="2800" dirty="0">
                <a:latin typeface="黑体" panose="02010609060101010101" pitchFamily="49" charset="-122"/>
                <a:ea typeface="黑体" panose="02010609060101010101" pitchFamily="49" charset="-122"/>
              </a:rPr>
              <a:t>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0DF49B9F-9484-40B4-8F1B-72FE598B629C}"/>
              </a:ext>
            </a:extLst>
          </p:cNvPr>
          <p:cNvPicPr>
            <a:picLocks noChangeAspect="1"/>
          </p:cNvPicPr>
          <p:nvPr/>
        </p:nvPicPr>
        <p:blipFill>
          <a:blip r:embed="rId3"/>
          <a:stretch>
            <a:fillRect/>
          </a:stretch>
        </p:blipFill>
        <p:spPr>
          <a:xfrm>
            <a:off x="6096000" y="1160463"/>
            <a:ext cx="5113338" cy="2983638"/>
          </a:xfrm>
          <a:prstGeom prst="rect">
            <a:avLst/>
          </a:prstGeom>
        </p:spPr>
      </p:pic>
    </p:spTree>
    <p:extLst>
      <p:ext uri="{BB962C8B-B14F-4D97-AF65-F5344CB8AC3E}">
        <p14:creationId xmlns:p14="http://schemas.microsoft.com/office/powerpoint/2010/main" val="29723945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语义分析：</a:t>
            </a:r>
            <a:r>
              <a:rPr lang="zh-CN" altLang="en-US" sz="2800" dirty="0">
                <a:latin typeface="黑体" panose="02010609060101010101" pitchFamily="49" charset="-122"/>
                <a:ea typeface="黑体" panose="02010609060101010101" pitchFamily="49" charset="-122"/>
              </a:rPr>
              <a:t>词级别语义昙花一现、</a:t>
            </a:r>
            <a:r>
              <a:rPr lang="zh-CN" altLang="en-US" sz="3200" b="1" dirty="0">
                <a:solidFill>
                  <a:srgbClr val="FF0000"/>
                </a:solidFill>
                <a:latin typeface="黑体" panose="02010609060101010101" pitchFamily="49" charset="-122"/>
                <a:ea typeface="黑体" panose="02010609060101010101" pitchFamily="49" charset="-122"/>
              </a:rPr>
              <a:t>句级别语义无规律</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405E614E-E5BD-4D91-8D0E-171965A41CE1}"/>
              </a:ext>
            </a:extLst>
          </p:cNvPr>
          <p:cNvPicPr>
            <a:picLocks noChangeAspect="1"/>
          </p:cNvPicPr>
          <p:nvPr/>
        </p:nvPicPr>
        <p:blipFill rotWithShape="1">
          <a:blip r:embed="rId3"/>
          <a:srcRect r="2093"/>
          <a:stretch/>
        </p:blipFill>
        <p:spPr>
          <a:xfrm>
            <a:off x="6096001" y="1160462"/>
            <a:ext cx="5113338" cy="3024187"/>
          </a:xfrm>
          <a:prstGeom prst="rect">
            <a:avLst/>
          </a:prstGeom>
        </p:spPr>
      </p:pic>
    </p:spTree>
    <p:extLst>
      <p:ext uri="{BB962C8B-B14F-4D97-AF65-F5344CB8AC3E}">
        <p14:creationId xmlns:p14="http://schemas.microsoft.com/office/powerpoint/2010/main" val="142570133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分析源：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黑体" panose="02010609060101010101" pitchFamily="49" charset="-122"/>
                <a:ea typeface="黑体" panose="02010609060101010101" pitchFamily="49" charset="-122"/>
              </a:rPr>
              <a:t>人机对话异军突起</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3200" b="1" dirty="0">
                <a:solidFill>
                  <a:srgbClr val="FF0000"/>
                </a:solidFill>
                <a:latin typeface="黑体" panose="02010609060101010101" pitchFamily="49" charset="-122"/>
                <a:ea typeface="黑体" panose="02010609060101010101" pitchFamily="49" charset="-122"/>
              </a:rPr>
              <a:t>其它维度的趋势：多语言、多模态、融入知识、多领域、</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图神经网络、低资源小样本零样本</a:t>
            </a:r>
            <a:endParaRPr lang="en-US" altLang="zh-CN" sz="32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0475324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en-US" altLang="zh-CN"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TWO</a:t>
            </a:r>
            <a:endPar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endParaRPr>
          </a:p>
        </p:txBody>
      </p:sp>
      <p:sp>
        <p:nvSpPr>
          <p:cNvPr id="8" name="TextBox 64"/>
          <p:cNvSpPr>
            <a:spLocks noChangeArrowheads="1"/>
          </p:cNvSpPr>
          <p:nvPr/>
        </p:nvSpPr>
        <p:spPr bwMode="auto">
          <a:xfrm>
            <a:off x="3653365" y="3851218"/>
            <a:ext cx="4885270" cy="707886"/>
          </a:xfrm>
          <a:prstGeom prst="rect">
            <a:avLst/>
          </a:prstGeom>
          <a:noFill/>
          <a:ln w="9525">
            <a:noFill/>
            <a:miter lim="800000"/>
            <a:headEnd/>
            <a:tailEnd/>
          </a:ln>
        </p:spPr>
        <p:txBody>
          <a:bodyPr wrap="square" lIns="91440" tIns="45720" rIns="91440" bIns="45720">
            <a:spAutoFit/>
          </a:bodyPr>
          <a:lstStyle/>
          <a:p>
            <a:pPr algn="ctr"/>
            <a:r>
              <a:rPr lang="en-US" altLang="zh-CN" sz="4000" b="1" dirty="0">
                <a:solidFill>
                  <a:schemeClr val="tx1">
                    <a:lumMod val="75000"/>
                    <a:lumOff val="25000"/>
                  </a:schemeClr>
                </a:solidFill>
                <a:latin typeface="Agency FB" panose="020B0503020202020204" pitchFamily="34" charset="0"/>
                <a:cs typeface="+mn-ea"/>
                <a:sym typeface="+mn-lt"/>
              </a:rPr>
              <a:t>ACL2020</a:t>
            </a:r>
            <a:r>
              <a:rPr lang="zh-CN" altLang="en-US" sz="4000" b="1" dirty="0">
                <a:solidFill>
                  <a:schemeClr val="tx1">
                    <a:lumMod val="75000"/>
                    <a:lumOff val="25000"/>
                  </a:schemeClr>
                </a:solidFill>
                <a:latin typeface="Agency FB" panose="020B0503020202020204" pitchFamily="34" charset="0"/>
                <a:cs typeface="+mn-ea"/>
                <a:sym typeface="+mn-lt"/>
              </a:rPr>
              <a:t>对话研究趋势</a:t>
            </a:r>
            <a:endParaRPr lang="en-US" altLang="zh-CN" sz="4000" b="1" dirty="0">
              <a:solidFill>
                <a:schemeClr val="tx1">
                  <a:lumMod val="75000"/>
                  <a:lumOff val="25000"/>
                </a:schemeClr>
              </a:solidFill>
              <a:latin typeface="Agency FB" panose="020B0503020202020204" pitchFamily="34" charset="0"/>
              <a:cs typeface="+mn-ea"/>
              <a:sym typeface="+mn-lt"/>
            </a:endParaRPr>
          </a:p>
        </p:txBody>
      </p:sp>
      <p:sp>
        <p:nvSpPr>
          <p:cNvPr id="9" name="文本框 56"/>
          <p:cNvSpPr txBox="1">
            <a:spLocks noChangeArrowheads="1"/>
          </p:cNvSpPr>
          <p:nvPr/>
        </p:nvSpPr>
        <p:spPr bwMode="auto">
          <a:xfrm>
            <a:off x="3810001" y="4460865"/>
            <a:ext cx="45720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1050" dirty="0">
                <a:solidFill>
                  <a:schemeClr val="tx1">
                    <a:lumMod val="75000"/>
                    <a:lumOff val="25000"/>
                  </a:schemeClr>
                </a:solidFill>
              </a:rPr>
              <a:t>Lorem Ipsum is simply dummy text of the printing and typesetting industry. Lorem Ipsum has been the industry's standard. Lorem Ipsum is simply dummy text of the printing and more.</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8315812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14:presetBounceEnd="64000">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14:bounceEnd="64000">
                                          <p:cBhvr additive="base">
                                            <p:cTn id="31" dur="750" fill="hold"/>
                                            <p:tgtEl>
                                              <p:spTgt spid="8"/>
                                            </p:tgtEl>
                                            <p:attrNameLst>
                                              <p:attrName>ppt_x</p:attrName>
                                            </p:attrNameLst>
                                          </p:cBhvr>
                                          <p:tavLst>
                                            <p:tav tm="0">
                                              <p:val>
                                                <p:strVal val="1+#ppt_w/2"/>
                                              </p:val>
                                            </p:tav>
                                            <p:tav tm="100000">
                                              <p:val>
                                                <p:strVal val="#ppt_x"/>
                                              </p:val>
                                            </p:tav>
                                          </p:tavLst>
                                        </p:anim>
                                        <p:anim calcmode="lin" valueType="num" p14:bounceEnd="64000">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15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15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414130" y="2879942"/>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09870" y="1642716"/>
            <a:ext cx="1701107" cy="646331"/>
          </a:xfrm>
          <a:prstGeom prst="rect">
            <a:avLst/>
          </a:prstGeom>
          <a:noFill/>
          <a:effectLst/>
        </p:spPr>
        <p:txBody>
          <a:bodyPr wrap="none" rtlCol="0">
            <a:spAutoFit/>
          </a:bodyPr>
          <a:lstStyle/>
          <a:p>
            <a:pPr algn="r"/>
            <a:r>
              <a:rPr lang="en-US" altLang="zh-CN" sz="3600" dirty="0">
                <a:solidFill>
                  <a:schemeClr val="tx1">
                    <a:lumMod val="75000"/>
                    <a:lumOff val="25000"/>
                  </a:schemeClr>
                </a:solidFill>
                <a:latin typeface="+mn-lt"/>
                <a:ea typeface="微软雅黑" panose="020B0503020204020204" pitchFamily="34" charset="-122"/>
                <a:cs typeface="Kartika" panose="02020503030404060203" pitchFamily="18" charset="0"/>
              </a:rPr>
              <a:t>CONCENTS</a:t>
            </a:r>
            <a:endParaRPr lang="zh-CN" altLang="en-US" sz="3600" dirty="0">
              <a:solidFill>
                <a:schemeClr val="tx1">
                  <a:lumMod val="75000"/>
                  <a:lumOff val="25000"/>
                </a:schemeClr>
              </a:solidFill>
              <a:latin typeface="+mn-lt"/>
              <a:ea typeface="微软雅黑" panose="020B0503020204020204" pitchFamily="34" charset="-122"/>
              <a:cs typeface="Kartika" panose="02020503030404060203" pitchFamily="18" charset="0"/>
            </a:endParaRPr>
          </a:p>
        </p:txBody>
      </p:sp>
      <p:sp>
        <p:nvSpPr>
          <p:cNvPr id="5" name="文本框 4"/>
          <p:cNvSpPr txBox="1"/>
          <p:nvPr/>
        </p:nvSpPr>
        <p:spPr>
          <a:xfrm>
            <a:off x="429172" y="2047495"/>
            <a:ext cx="1976145" cy="1107996"/>
          </a:xfrm>
          <a:prstGeom prst="rect">
            <a:avLst/>
          </a:prstGeom>
          <a:noFill/>
          <a:effectLst/>
        </p:spPr>
        <p:txBody>
          <a:bodyPr wrap="square" rtlCol="0">
            <a:spAutoFit/>
          </a:bodyPr>
          <a:lstStyle/>
          <a:p>
            <a:pPr algn="dist"/>
            <a:r>
              <a:rPr lang="zh-CN" altLang="en-US" sz="66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目录</a:t>
            </a:r>
          </a:p>
        </p:txBody>
      </p:sp>
      <p:cxnSp>
        <p:nvCxnSpPr>
          <p:cNvPr id="16" name="直接连接符 15"/>
          <p:cNvCxnSpPr/>
          <p:nvPr/>
        </p:nvCxnSpPr>
        <p:spPr>
          <a:xfrm flipV="1">
            <a:off x="307706" y="2122679"/>
            <a:ext cx="3277828" cy="3277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651249" y="2335625"/>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986015" y="1711248"/>
            <a:ext cx="5716785" cy="707886"/>
            <a:chOff x="3986015" y="1711248"/>
            <a:chExt cx="5716785" cy="707886"/>
          </a:xfrm>
        </p:grpSpPr>
        <p:sp>
          <p:nvSpPr>
            <p:cNvPr id="10"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ACL2020</a:t>
              </a:r>
              <a:r>
                <a:rPr lang="zh-CN" altLang="en-US" sz="3600" dirty="0">
                  <a:solidFill>
                    <a:schemeClr val="tx1">
                      <a:lumMod val="75000"/>
                      <a:lumOff val="25000"/>
                    </a:schemeClr>
                  </a:solidFill>
                  <a:latin typeface="Agency FB" panose="020B0503020202020204" pitchFamily="34" charset="0"/>
                  <a:cs typeface="+mn-ea"/>
                  <a:sym typeface="+mn-lt"/>
                </a:rPr>
                <a:t>发展趋势</a:t>
              </a:r>
            </a:p>
          </p:txBody>
        </p:sp>
        <p:sp>
          <p:nvSpPr>
            <p:cNvPr id="13"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1</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3" name="矩形 2"/>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7" name="组合 16"/>
          <p:cNvGrpSpPr/>
          <p:nvPr/>
        </p:nvGrpSpPr>
        <p:grpSpPr>
          <a:xfrm>
            <a:off x="3986015" y="2695468"/>
            <a:ext cx="5716785" cy="707886"/>
            <a:chOff x="3986015" y="1711248"/>
            <a:chExt cx="5716785" cy="707886"/>
          </a:xfrm>
        </p:grpSpPr>
        <p:sp>
          <p:nvSpPr>
            <p:cNvPr id="18" name="TextBox 64"/>
            <p:cNvSpPr>
              <a:spLocks noChangeArrowheads="1"/>
            </p:cNvSpPr>
            <p:nvPr/>
          </p:nvSpPr>
          <p:spPr bwMode="auto">
            <a:xfrm>
              <a:off x="4586719" y="1723948"/>
              <a:ext cx="4954032"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ACL2020</a:t>
              </a:r>
              <a:r>
                <a:rPr lang="zh-CN" altLang="en-US" sz="3600" dirty="0">
                  <a:solidFill>
                    <a:schemeClr val="tx1">
                      <a:lumMod val="75000"/>
                      <a:lumOff val="25000"/>
                    </a:schemeClr>
                  </a:solidFill>
                  <a:latin typeface="Agency FB" panose="020B0503020202020204" pitchFamily="34" charset="0"/>
                  <a:cs typeface="+mn-ea"/>
                  <a:sym typeface="+mn-lt"/>
                </a:rPr>
                <a:t>对话研究趋势</a:t>
              </a:r>
            </a:p>
          </p:txBody>
        </p:sp>
        <p:sp>
          <p:nvSpPr>
            <p:cNvPr id="19"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2</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20" name="矩形 19"/>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1" name="组合 20"/>
          <p:cNvGrpSpPr/>
          <p:nvPr/>
        </p:nvGrpSpPr>
        <p:grpSpPr>
          <a:xfrm>
            <a:off x="3986014" y="3679688"/>
            <a:ext cx="5716785" cy="707886"/>
            <a:chOff x="3986015" y="1711248"/>
            <a:chExt cx="5716785" cy="707886"/>
          </a:xfrm>
        </p:grpSpPr>
        <p:sp>
          <p:nvSpPr>
            <p:cNvPr id="22"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Agency FB" panose="020B0503020202020204" pitchFamily="34" charset="0"/>
                  <a:cs typeface="+mn-ea"/>
                  <a:sym typeface="+mn-lt"/>
                </a:rPr>
                <a:t>对话理解</a:t>
              </a:r>
            </a:p>
          </p:txBody>
        </p:sp>
        <p:sp>
          <p:nvSpPr>
            <p:cNvPr id="23"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3</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25" name="矩形 24"/>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6" name="组合 25"/>
          <p:cNvGrpSpPr/>
          <p:nvPr/>
        </p:nvGrpSpPr>
        <p:grpSpPr>
          <a:xfrm>
            <a:off x="3986013" y="4663907"/>
            <a:ext cx="5716785" cy="707886"/>
            <a:chOff x="3986015" y="1711248"/>
            <a:chExt cx="5716785" cy="707886"/>
          </a:xfrm>
        </p:grpSpPr>
        <p:sp>
          <p:nvSpPr>
            <p:cNvPr id="27" name="TextBox 64"/>
            <p:cNvSpPr>
              <a:spLocks noChangeArrowheads="1"/>
            </p:cNvSpPr>
            <p:nvPr/>
          </p:nvSpPr>
          <p:spPr bwMode="auto">
            <a:xfrm>
              <a:off x="4586719" y="1723948"/>
              <a:ext cx="4879401"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Agency FB" panose="020B0503020202020204" pitchFamily="34" charset="0"/>
                  <a:cs typeface="+mn-ea"/>
                  <a:sym typeface="+mn-lt"/>
                </a:rPr>
                <a:t>对话新任务</a:t>
              </a:r>
              <a:r>
                <a:rPr lang="en-US" altLang="zh-CN" sz="3600" dirty="0">
                  <a:solidFill>
                    <a:schemeClr val="tx1">
                      <a:lumMod val="75000"/>
                      <a:lumOff val="25000"/>
                    </a:schemeClr>
                  </a:solidFill>
                  <a:latin typeface="Agency FB" panose="020B0503020202020204" pitchFamily="34" charset="0"/>
                  <a:cs typeface="+mn-ea"/>
                  <a:sym typeface="+mn-lt"/>
                </a:rPr>
                <a:t>/</a:t>
              </a:r>
              <a:r>
                <a:rPr lang="zh-CN" altLang="en-US" sz="3600" dirty="0">
                  <a:solidFill>
                    <a:schemeClr val="tx1">
                      <a:lumMod val="75000"/>
                      <a:lumOff val="25000"/>
                    </a:schemeClr>
                  </a:solidFill>
                  <a:latin typeface="Agency FB" panose="020B0503020202020204" pitchFamily="34" charset="0"/>
                  <a:cs typeface="+mn-ea"/>
                  <a:sym typeface="+mn-lt"/>
                </a:rPr>
                <a:t>新数据</a:t>
              </a:r>
            </a:p>
          </p:txBody>
        </p:sp>
        <p:sp>
          <p:nvSpPr>
            <p:cNvPr id="28"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4</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29" name="矩形 28"/>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extLst>
      <p:ext uri="{BB962C8B-B14F-4D97-AF65-F5344CB8AC3E}">
        <p14:creationId xmlns:p14="http://schemas.microsoft.com/office/powerpoint/2010/main" val="300528709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par>
                                    <p:cTn id="17" presetID="22" presetClass="entr" presetSubtype="1"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2" presetClass="entr" presetSubtype="2" accel="60000" fill="hold" nodeType="afterEffect" p14:presetBounceEnd="62000">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14:bounceEnd="62000">
                                          <p:cBhvr additive="base">
                                            <p:cTn id="26" dur="1750" fill="hold"/>
                                            <p:tgtEl>
                                              <p:spTgt spid="14"/>
                                            </p:tgtEl>
                                            <p:attrNameLst>
                                              <p:attrName>ppt_x</p:attrName>
                                            </p:attrNameLst>
                                          </p:cBhvr>
                                          <p:tavLst>
                                            <p:tav tm="0">
                                              <p:val>
                                                <p:strVal val="1+#ppt_w/2"/>
                                              </p:val>
                                            </p:tav>
                                            <p:tav tm="100000">
                                              <p:val>
                                                <p:strVal val="#ppt_x"/>
                                              </p:val>
                                            </p:tav>
                                          </p:tavLst>
                                        </p:anim>
                                        <p:anim calcmode="lin" valueType="num" p14:bounceEnd="62000">
                                          <p:cBhvr additive="base">
                                            <p:cTn id="27" dur="175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2" accel="60000" fill="hold" nodeType="withEffect" p14:presetBounceEnd="62000">
                                      <p:stCondLst>
                                        <p:cond delay="100"/>
                                      </p:stCondLst>
                                      <p:childTnLst>
                                        <p:set>
                                          <p:cBhvr>
                                            <p:cTn id="29" dur="1" fill="hold">
                                              <p:stCondLst>
                                                <p:cond delay="0"/>
                                              </p:stCondLst>
                                            </p:cTn>
                                            <p:tgtEl>
                                              <p:spTgt spid="17"/>
                                            </p:tgtEl>
                                            <p:attrNameLst>
                                              <p:attrName>style.visibility</p:attrName>
                                            </p:attrNameLst>
                                          </p:cBhvr>
                                          <p:to>
                                            <p:strVal val="visible"/>
                                          </p:to>
                                        </p:set>
                                        <p:anim calcmode="lin" valueType="num" p14:bounceEnd="62000">
                                          <p:cBhvr additive="base">
                                            <p:cTn id="30" dur="1750" fill="hold"/>
                                            <p:tgtEl>
                                              <p:spTgt spid="17"/>
                                            </p:tgtEl>
                                            <p:attrNameLst>
                                              <p:attrName>ppt_x</p:attrName>
                                            </p:attrNameLst>
                                          </p:cBhvr>
                                          <p:tavLst>
                                            <p:tav tm="0">
                                              <p:val>
                                                <p:strVal val="1+#ppt_w/2"/>
                                              </p:val>
                                            </p:tav>
                                            <p:tav tm="100000">
                                              <p:val>
                                                <p:strVal val="#ppt_x"/>
                                              </p:val>
                                            </p:tav>
                                          </p:tavLst>
                                        </p:anim>
                                        <p:anim calcmode="lin" valueType="num" p14:bounceEnd="62000">
                                          <p:cBhvr additive="base">
                                            <p:cTn id="31" dur="175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accel="60000" fill="hold" nodeType="withEffect" p14:presetBounceEnd="62000">
                                      <p:stCondLst>
                                        <p:cond delay="200"/>
                                      </p:stCondLst>
                                      <p:childTnLst>
                                        <p:set>
                                          <p:cBhvr>
                                            <p:cTn id="33" dur="1" fill="hold">
                                              <p:stCondLst>
                                                <p:cond delay="0"/>
                                              </p:stCondLst>
                                            </p:cTn>
                                            <p:tgtEl>
                                              <p:spTgt spid="21"/>
                                            </p:tgtEl>
                                            <p:attrNameLst>
                                              <p:attrName>style.visibility</p:attrName>
                                            </p:attrNameLst>
                                          </p:cBhvr>
                                          <p:to>
                                            <p:strVal val="visible"/>
                                          </p:to>
                                        </p:set>
                                        <p:anim calcmode="lin" valueType="num" p14:bounceEnd="62000">
                                          <p:cBhvr additive="base">
                                            <p:cTn id="34" dur="1750" fill="hold"/>
                                            <p:tgtEl>
                                              <p:spTgt spid="21"/>
                                            </p:tgtEl>
                                            <p:attrNameLst>
                                              <p:attrName>ppt_x</p:attrName>
                                            </p:attrNameLst>
                                          </p:cBhvr>
                                          <p:tavLst>
                                            <p:tav tm="0">
                                              <p:val>
                                                <p:strVal val="1+#ppt_w/2"/>
                                              </p:val>
                                            </p:tav>
                                            <p:tav tm="100000">
                                              <p:val>
                                                <p:strVal val="#ppt_x"/>
                                              </p:val>
                                            </p:tav>
                                          </p:tavLst>
                                        </p:anim>
                                        <p:anim calcmode="lin" valueType="num" p14:bounceEnd="62000">
                                          <p:cBhvr additive="base">
                                            <p:cTn id="35" dur="175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accel="60000" fill="hold" nodeType="withEffect" p14:presetBounceEnd="62000">
                                      <p:stCondLst>
                                        <p:cond delay="300"/>
                                      </p:stCondLst>
                                      <p:childTnLst>
                                        <p:set>
                                          <p:cBhvr>
                                            <p:cTn id="37" dur="1" fill="hold">
                                              <p:stCondLst>
                                                <p:cond delay="0"/>
                                              </p:stCondLst>
                                            </p:cTn>
                                            <p:tgtEl>
                                              <p:spTgt spid="26"/>
                                            </p:tgtEl>
                                            <p:attrNameLst>
                                              <p:attrName>style.visibility</p:attrName>
                                            </p:attrNameLst>
                                          </p:cBhvr>
                                          <p:to>
                                            <p:strVal val="visible"/>
                                          </p:to>
                                        </p:set>
                                        <p:anim calcmode="lin" valueType="num" p14:bounceEnd="62000">
                                          <p:cBhvr additive="base">
                                            <p:cTn id="38" dur="1750" fill="hold"/>
                                            <p:tgtEl>
                                              <p:spTgt spid="26"/>
                                            </p:tgtEl>
                                            <p:attrNameLst>
                                              <p:attrName>ppt_x</p:attrName>
                                            </p:attrNameLst>
                                          </p:cBhvr>
                                          <p:tavLst>
                                            <p:tav tm="0">
                                              <p:val>
                                                <p:strVal val="1+#ppt_w/2"/>
                                              </p:val>
                                            </p:tav>
                                            <p:tav tm="100000">
                                              <p:val>
                                                <p:strVal val="#ppt_x"/>
                                              </p:val>
                                            </p:tav>
                                          </p:tavLst>
                                        </p:anim>
                                        <p:anim calcmode="lin" valueType="num" p14:bounceEnd="62000">
                                          <p:cBhvr additive="base">
                                            <p:cTn id="39" dur="1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par>
                                    <p:cTn id="17" presetID="22" presetClass="entr" presetSubtype="1"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2" presetClass="entr" presetSubtype="2" accel="6000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750" fill="hold"/>
                                            <p:tgtEl>
                                              <p:spTgt spid="14"/>
                                            </p:tgtEl>
                                            <p:attrNameLst>
                                              <p:attrName>ppt_x</p:attrName>
                                            </p:attrNameLst>
                                          </p:cBhvr>
                                          <p:tavLst>
                                            <p:tav tm="0">
                                              <p:val>
                                                <p:strVal val="1+#ppt_w/2"/>
                                              </p:val>
                                            </p:tav>
                                            <p:tav tm="100000">
                                              <p:val>
                                                <p:strVal val="#ppt_x"/>
                                              </p:val>
                                            </p:tav>
                                          </p:tavLst>
                                        </p:anim>
                                        <p:anim calcmode="lin" valueType="num">
                                          <p:cBhvr additive="base">
                                            <p:cTn id="27" dur="175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2" accel="60000" fill="hold" nodeType="withEffect">
                                      <p:stCondLst>
                                        <p:cond delay="10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750" fill="hold"/>
                                            <p:tgtEl>
                                              <p:spTgt spid="17"/>
                                            </p:tgtEl>
                                            <p:attrNameLst>
                                              <p:attrName>ppt_x</p:attrName>
                                            </p:attrNameLst>
                                          </p:cBhvr>
                                          <p:tavLst>
                                            <p:tav tm="0">
                                              <p:val>
                                                <p:strVal val="1+#ppt_w/2"/>
                                              </p:val>
                                            </p:tav>
                                            <p:tav tm="100000">
                                              <p:val>
                                                <p:strVal val="#ppt_x"/>
                                              </p:val>
                                            </p:tav>
                                          </p:tavLst>
                                        </p:anim>
                                        <p:anim calcmode="lin" valueType="num">
                                          <p:cBhvr additive="base">
                                            <p:cTn id="31" dur="175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accel="60000" fill="hold" nodeType="withEffect">
                                      <p:stCondLst>
                                        <p:cond delay="2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1750" fill="hold"/>
                                            <p:tgtEl>
                                              <p:spTgt spid="21"/>
                                            </p:tgtEl>
                                            <p:attrNameLst>
                                              <p:attrName>ppt_x</p:attrName>
                                            </p:attrNameLst>
                                          </p:cBhvr>
                                          <p:tavLst>
                                            <p:tav tm="0">
                                              <p:val>
                                                <p:strVal val="1+#ppt_w/2"/>
                                              </p:val>
                                            </p:tav>
                                            <p:tav tm="100000">
                                              <p:val>
                                                <p:strVal val="#ppt_x"/>
                                              </p:val>
                                            </p:tav>
                                          </p:tavLst>
                                        </p:anim>
                                        <p:anim calcmode="lin" valueType="num">
                                          <p:cBhvr additive="base">
                                            <p:cTn id="35" dur="175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accel="60000" fill="hold" nodeType="withEffect">
                                      <p:stCondLst>
                                        <p:cond delay="3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1750" fill="hold"/>
                                            <p:tgtEl>
                                              <p:spTgt spid="26"/>
                                            </p:tgtEl>
                                            <p:attrNameLst>
                                              <p:attrName>ppt_x</p:attrName>
                                            </p:attrNameLst>
                                          </p:cBhvr>
                                          <p:tavLst>
                                            <p:tav tm="0">
                                              <p:val>
                                                <p:strVal val="1+#ppt_w/2"/>
                                              </p:val>
                                            </p:tav>
                                            <p:tav tm="100000">
                                              <p:val>
                                                <p:strVal val="#ppt_x"/>
                                              </p:val>
                                            </p:tav>
                                          </p:tavLst>
                                        </p:anim>
                                        <p:anim calcmode="lin" valueType="num">
                                          <p:cBhvr additive="base">
                                            <p:cTn id="39" dur="1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人机对话异军突起</a:t>
            </a:r>
            <a:endParaRPr lang="en-US" altLang="zh-CN" sz="3200" b="1" dirty="0">
              <a:latin typeface="Agency FB" panose="020B0503020202020204" pitchFamily="34" charset="0"/>
            </a:endParaRPr>
          </a:p>
        </p:txBody>
      </p:sp>
      <p:pic>
        <p:nvPicPr>
          <p:cNvPr id="7" name="图片 6">
            <a:extLst>
              <a:ext uri="{FF2B5EF4-FFF2-40B4-BE49-F238E27FC236}">
                <a16:creationId xmlns:a16="http://schemas.microsoft.com/office/drawing/2014/main" id="{1BBF173A-A2D8-473B-A2C6-217CAF0383C0}"/>
              </a:ext>
            </a:extLst>
          </p:cNvPr>
          <p:cNvPicPr>
            <a:picLocks noChangeAspect="1"/>
          </p:cNvPicPr>
          <p:nvPr/>
        </p:nvPicPr>
        <p:blipFill>
          <a:blip r:embed="rId3"/>
          <a:stretch>
            <a:fillRect/>
          </a:stretch>
        </p:blipFill>
        <p:spPr>
          <a:xfrm>
            <a:off x="936123" y="1248515"/>
            <a:ext cx="10159068" cy="5225340"/>
          </a:xfrm>
          <a:prstGeom prst="rect">
            <a:avLst/>
          </a:prstGeom>
        </p:spPr>
      </p:pic>
      <p:sp>
        <p:nvSpPr>
          <p:cNvPr id="9" name="矩形 8">
            <a:extLst>
              <a:ext uri="{FF2B5EF4-FFF2-40B4-BE49-F238E27FC236}">
                <a16:creationId xmlns:a16="http://schemas.microsoft.com/office/drawing/2014/main" id="{4E8ED512-8AED-43B9-813D-82E8AD2F8745}"/>
              </a:ext>
            </a:extLst>
          </p:cNvPr>
          <p:cNvSpPr/>
          <p:nvPr/>
        </p:nvSpPr>
        <p:spPr>
          <a:xfrm>
            <a:off x="6441157" y="0"/>
            <a:ext cx="5538760" cy="369332"/>
          </a:xfrm>
          <a:prstGeom prst="rect">
            <a:avLst/>
          </a:prstGeom>
        </p:spPr>
        <p:txBody>
          <a:bodyPr wrap="none">
            <a:spAutoFit/>
          </a:bodyPr>
          <a:lstStyle/>
          <a:p>
            <a:r>
              <a:rPr lang="zh-CN" altLang="en-US" dirty="0">
                <a:solidFill>
                  <a:srgbClr val="333333"/>
                </a:solidFill>
                <a:latin typeface="Hiragino Sans GB"/>
              </a:rPr>
              <a:t>图源：</a:t>
            </a:r>
            <a:r>
              <a:rPr lang="en-US" altLang="zh-CN" dirty="0">
                <a:solidFill>
                  <a:srgbClr val="333333"/>
                </a:solidFill>
                <a:latin typeface="Hiragino Sans GB"/>
              </a:rPr>
              <a:t>https://www.jiqizhixin.com/articles/2020-05-27-3</a:t>
            </a:r>
            <a:endParaRPr lang="zh-CN" altLang="en-US" dirty="0"/>
          </a:p>
        </p:txBody>
      </p:sp>
      <p:pic>
        <p:nvPicPr>
          <p:cNvPr id="2050" name="Picture 2" descr="https://ss1.bdstatic.com/70cFvXSh_Q1YnxGkpoWK1HF6hhy/it/u=1452722224,4019054083&amp;fm=15&amp;gp=0.jpg">
            <a:extLst>
              <a:ext uri="{FF2B5EF4-FFF2-40B4-BE49-F238E27FC236}">
                <a16:creationId xmlns:a16="http://schemas.microsoft.com/office/drawing/2014/main" id="{9E494CF2-A672-49DA-9429-C6B0B076C7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27" t="22368" r="22436"/>
          <a:stretch/>
        </p:blipFill>
        <p:spPr bwMode="auto">
          <a:xfrm>
            <a:off x="4678693" y="4266992"/>
            <a:ext cx="1336964" cy="212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5641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对话词云</a:t>
            </a:r>
            <a:endParaRPr lang="en-US" altLang="zh-CN" sz="3200" b="1" dirty="0">
              <a:latin typeface="Agency FB" panose="020B0503020202020204" pitchFamily="34" charset="0"/>
            </a:endParaRPr>
          </a:p>
        </p:txBody>
      </p:sp>
      <p:sp>
        <p:nvSpPr>
          <p:cNvPr id="10" name="Rectangle 33">
            <a:extLst>
              <a:ext uri="{FF2B5EF4-FFF2-40B4-BE49-F238E27FC236}">
                <a16:creationId xmlns:a16="http://schemas.microsoft.com/office/drawing/2014/main" id="{3DEBBEBA-2ABC-46E5-A6C8-B411462631F8}"/>
              </a:ext>
            </a:extLst>
          </p:cNvPr>
          <p:cNvSpPr>
            <a:spLocks noChangeArrowheads="1"/>
          </p:cNvSpPr>
          <p:nvPr/>
        </p:nvSpPr>
        <p:spPr bwMode="auto">
          <a:xfrm>
            <a:off x="1947996" y="5516014"/>
            <a:ext cx="2408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sz="2400" b="1" dirty="0">
                <a:solidFill>
                  <a:schemeClr val="tx1">
                    <a:lumMod val="85000"/>
                    <a:lumOff val="15000"/>
                  </a:schemeClr>
                </a:solidFill>
                <a:latin typeface="+mn-lt"/>
                <a:cs typeface="Open Sans" panose="020B0606030504020204" pitchFamily="34" charset="0"/>
              </a:rPr>
              <a:t>文章标题和题目</a:t>
            </a:r>
            <a:endParaRPr lang="en-US" altLang="zh-CN" sz="2400" dirty="0">
              <a:solidFill>
                <a:schemeClr val="tx1">
                  <a:lumMod val="85000"/>
                  <a:lumOff val="15000"/>
                </a:schemeClr>
              </a:solidFill>
              <a:latin typeface="+mn-lt"/>
              <a:cs typeface="Open Sans Light" panose="020B0306030504020204" pitchFamily="34" charset="0"/>
            </a:endParaRPr>
          </a:p>
        </p:txBody>
      </p:sp>
      <p:sp>
        <p:nvSpPr>
          <p:cNvPr id="11" name="Rectangle 33">
            <a:extLst>
              <a:ext uri="{FF2B5EF4-FFF2-40B4-BE49-F238E27FC236}">
                <a16:creationId xmlns:a16="http://schemas.microsoft.com/office/drawing/2014/main" id="{9ABC7D46-B59E-4644-B7AB-9F9DE09B02AC}"/>
              </a:ext>
            </a:extLst>
          </p:cNvPr>
          <p:cNvSpPr>
            <a:spLocks noChangeArrowheads="1"/>
          </p:cNvSpPr>
          <p:nvPr/>
        </p:nvSpPr>
        <p:spPr bwMode="auto">
          <a:xfrm>
            <a:off x="8403437" y="5520731"/>
            <a:ext cx="1436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sz="2400" b="1" dirty="0">
                <a:solidFill>
                  <a:schemeClr val="tx1">
                    <a:lumMod val="85000"/>
                    <a:lumOff val="15000"/>
                  </a:schemeClr>
                </a:solidFill>
                <a:latin typeface="+mn-lt"/>
                <a:cs typeface="Open Sans" panose="020B0606030504020204" pitchFamily="34" charset="0"/>
              </a:rPr>
              <a:t>文章作者</a:t>
            </a:r>
            <a:endParaRPr lang="en-US" altLang="zh-CN" sz="2400" dirty="0">
              <a:solidFill>
                <a:schemeClr val="tx1">
                  <a:lumMod val="85000"/>
                  <a:lumOff val="15000"/>
                </a:schemeClr>
              </a:solidFill>
              <a:latin typeface="+mn-lt"/>
              <a:cs typeface="Open Sans Light" panose="020B0306030504020204" pitchFamily="34" charset="0"/>
            </a:endParaRPr>
          </a:p>
        </p:txBody>
      </p:sp>
      <p:pic>
        <p:nvPicPr>
          <p:cNvPr id="13" name="图片 12">
            <a:extLst>
              <a:ext uri="{FF2B5EF4-FFF2-40B4-BE49-F238E27FC236}">
                <a16:creationId xmlns:a16="http://schemas.microsoft.com/office/drawing/2014/main" id="{630BD3E9-B5DC-4B21-899D-454B34391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82" y="1309671"/>
            <a:ext cx="5598330" cy="3915518"/>
          </a:xfrm>
          <a:prstGeom prst="rect">
            <a:avLst/>
          </a:prstGeom>
        </p:spPr>
      </p:pic>
      <p:pic>
        <p:nvPicPr>
          <p:cNvPr id="15" name="图片 14">
            <a:extLst>
              <a:ext uri="{FF2B5EF4-FFF2-40B4-BE49-F238E27FC236}">
                <a16:creationId xmlns:a16="http://schemas.microsoft.com/office/drawing/2014/main" id="{A0CC7A45-08A7-4B90-A51F-ACF06A299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88" y="1309671"/>
            <a:ext cx="5824812" cy="3946496"/>
          </a:xfrm>
          <a:prstGeom prst="rect">
            <a:avLst/>
          </a:prstGeom>
        </p:spPr>
      </p:pic>
    </p:spTree>
    <p:extLst>
      <p:ext uri="{BB962C8B-B14F-4D97-AF65-F5344CB8AC3E}">
        <p14:creationId xmlns:p14="http://schemas.microsoft.com/office/powerpoint/2010/main" val="30530906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论文篇幅分布情况</a:t>
            </a:r>
            <a:endParaRPr lang="en-US" altLang="zh-CN" sz="3200" b="1" dirty="0">
              <a:latin typeface="Agency FB" panose="020B0503020202020204" pitchFamily="34" charset="0"/>
            </a:endParaRPr>
          </a:p>
        </p:txBody>
      </p:sp>
      <p:graphicFrame>
        <p:nvGraphicFramePr>
          <p:cNvPr id="8" name="图表 7">
            <a:extLst>
              <a:ext uri="{FF2B5EF4-FFF2-40B4-BE49-F238E27FC236}">
                <a16:creationId xmlns:a16="http://schemas.microsoft.com/office/drawing/2014/main" id="{73F220A0-AF70-411B-8A52-4027F6C4B4AC}"/>
              </a:ext>
            </a:extLst>
          </p:cNvPr>
          <p:cNvGraphicFramePr>
            <a:graphicFrameLocks/>
          </p:cNvGraphicFramePr>
          <p:nvPr>
            <p:extLst>
              <p:ext uri="{D42A27DB-BD31-4B8C-83A1-F6EECF244321}">
                <p14:modId xmlns:p14="http://schemas.microsoft.com/office/powerpoint/2010/main" val="1367035594"/>
              </p:ext>
            </p:extLst>
          </p:nvPr>
        </p:nvGraphicFramePr>
        <p:xfrm>
          <a:off x="1560353" y="1265121"/>
          <a:ext cx="9756396" cy="54209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996938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各任务分布情况</a:t>
            </a:r>
            <a:endParaRPr lang="en-US" altLang="zh-CN" sz="3200" b="1" dirty="0">
              <a:latin typeface="Agency FB" panose="020B0503020202020204" pitchFamily="34" charset="0"/>
            </a:endParaRPr>
          </a:p>
        </p:txBody>
      </p:sp>
      <p:sp>
        <p:nvSpPr>
          <p:cNvPr id="4" name="矩形 3">
            <a:extLst>
              <a:ext uri="{FF2B5EF4-FFF2-40B4-BE49-F238E27FC236}">
                <a16:creationId xmlns:a16="http://schemas.microsoft.com/office/drawing/2014/main" id="{AC478AAD-8724-4668-901D-E0CED86F15F0}"/>
              </a:ext>
            </a:extLst>
          </p:cNvPr>
          <p:cNvSpPr/>
          <p:nvPr/>
        </p:nvSpPr>
        <p:spPr>
          <a:xfrm>
            <a:off x="4820175" y="11192"/>
            <a:ext cx="7472687" cy="369332"/>
          </a:xfrm>
          <a:prstGeom prst="rect">
            <a:avLst/>
          </a:prstGeom>
        </p:spPr>
        <p:txBody>
          <a:bodyPr wrap="none">
            <a:spAutoFit/>
          </a:bodyPr>
          <a:lstStyle/>
          <a:p>
            <a:r>
              <a:rPr lang="zh-CN" altLang="en-US" dirty="0">
                <a:solidFill>
                  <a:srgbClr val="333333"/>
                </a:solidFill>
                <a:latin typeface="Hiragino Sans GB"/>
              </a:rPr>
              <a:t>分类标准参考：</a:t>
            </a:r>
            <a:r>
              <a:rPr lang="en-US" altLang="zh-CN" dirty="0">
                <a:solidFill>
                  <a:srgbClr val="333333"/>
                </a:solidFill>
                <a:latin typeface="Hiragino Sans GB"/>
              </a:rPr>
              <a:t>https://bbs.huaweicloud.com/forum/thread-56889-1-1.html</a:t>
            </a:r>
            <a:endParaRPr lang="zh-CN" altLang="en-US" dirty="0"/>
          </a:p>
        </p:txBody>
      </p:sp>
      <p:graphicFrame>
        <p:nvGraphicFramePr>
          <p:cNvPr id="5" name="图表 4">
            <a:extLst>
              <a:ext uri="{FF2B5EF4-FFF2-40B4-BE49-F238E27FC236}">
                <a16:creationId xmlns:a16="http://schemas.microsoft.com/office/drawing/2014/main" id="{7533C7FC-A6BA-4BF9-96E4-FDBB958F3841}"/>
              </a:ext>
            </a:extLst>
          </p:cNvPr>
          <p:cNvGraphicFramePr>
            <a:graphicFrameLocks/>
          </p:cNvGraphicFramePr>
          <p:nvPr>
            <p:extLst>
              <p:ext uri="{D42A27DB-BD31-4B8C-83A1-F6EECF244321}">
                <p14:modId xmlns:p14="http://schemas.microsoft.com/office/powerpoint/2010/main" val="3936824707"/>
              </p:ext>
            </p:extLst>
          </p:nvPr>
        </p:nvGraphicFramePr>
        <p:xfrm>
          <a:off x="1644547" y="1340427"/>
          <a:ext cx="9022773" cy="54136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722727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730221"/>
            <a:ext cx="2165161" cy="1323439"/>
          </a:xfrm>
          <a:prstGeom prst="rect">
            <a:avLst/>
          </a:prstGeom>
          <a:noFill/>
          <a:ln w="9525">
            <a:noFill/>
            <a:miter lim="800000"/>
            <a:headEnd/>
            <a:tailEnd/>
          </a:ln>
        </p:spPr>
        <p:txBody>
          <a:bodyPr wrap="square" lIns="91440" tIns="45720" rIns="91440" bIns="45720">
            <a:spAutoFit/>
          </a:bodyPr>
          <a:lstStyle/>
          <a:p>
            <a:pPr algn="ctr"/>
            <a:r>
              <a:rPr lang="en-US" altLang="zh-CN" sz="80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THREE</a:t>
            </a:r>
            <a:endParaRPr lang="zh-CN" altLang="en-US" sz="80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endParaRPr>
          </a:p>
        </p:txBody>
      </p:sp>
      <p:sp>
        <p:nvSpPr>
          <p:cNvPr id="8" name="TextBox 64"/>
          <p:cNvSpPr>
            <a:spLocks noChangeArrowheads="1"/>
          </p:cNvSpPr>
          <p:nvPr/>
        </p:nvSpPr>
        <p:spPr bwMode="auto">
          <a:xfrm>
            <a:off x="4023838" y="3884588"/>
            <a:ext cx="4144325" cy="707886"/>
          </a:xfrm>
          <a:prstGeom prst="rect">
            <a:avLst/>
          </a:prstGeom>
          <a:noFill/>
          <a:ln w="9525">
            <a:noFill/>
            <a:miter lim="800000"/>
            <a:headEnd/>
            <a:tailEnd/>
          </a:ln>
        </p:spPr>
        <p:txBody>
          <a:bodyPr wrap="square" lIns="91440" tIns="45720" rIns="91440" bIns="45720">
            <a:spAutoFit/>
          </a:bodyPr>
          <a:lstStyle/>
          <a:p>
            <a:pPr algn="ctr"/>
            <a:r>
              <a:rPr lang="zh-CN" altLang="en-US" sz="4000" b="1" dirty="0">
                <a:solidFill>
                  <a:schemeClr val="tx1">
                    <a:lumMod val="75000"/>
                    <a:lumOff val="25000"/>
                  </a:schemeClr>
                </a:solidFill>
                <a:latin typeface="Agency FB" panose="020B0503020202020204" pitchFamily="34" charset="0"/>
                <a:cs typeface="+mn-ea"/>
                <a:sym typeface="+mn-lt"/>
              </a:rPr>
              <a:t>对话理解</a:t>
            </a:r>
            <a:endParaRPr lang="zh-CN" altLang="en-US" sz="4000" b="1" dirty="0">
              <a:solidFill>
                <a:schemeClr val="tx1">
                  <a:lumMod val="50000"/>
                  <a:lumOff val="50000"/>
                </a:schemeClr>
              </a:solidFill>
              <a:latin typeface="Agency FB" panose="020B0503020202020204" pitchFamily="34" charset="0"/>
              <a:cs typeface="+mn-ea"/>
              <a:sym typeface="+mn-lt"/>
            </a:endParaRPr>
          </a:p>
        </p:txBody>
      </p:sp>
      <p:sp>
        <p:nvSpPr>
          <p:cNvPr id="9" name="文本框 56"/>
          <p:cNvSpPr txBox="1">
            <a:spLocks noChangeArrowheads="1"/>
          </p:cNvSpPr>
          <p:nvPr/>
        </p:nvSpPr>
        <p:spPr bwMode="auto">
          <a:xfrm>
            <a:off x="3810001" y="4460865"/>
            <a:ext cx="45720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1050" dirty="0">
                <a:solidFill>
                  <a:schemeClr val="tx1">
                    <a:lumMod val="75000"/>
                    <a:lumOff val="25000"/>
                  </a:schemeClr>
                </a:solidFill>
              </a:rPr>
              <a:t>Lorem Ipsum is simply dummy text of the printing and typesetting industry. Lorem Ipsum has been the industry's standard. Lorem Ipsum is simply dummy text of the printing and more.</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31246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14:presetBounceEnd="64000">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14:bounceEnd="64000">
                                          <p:cBhvr additive="base">
                                            <p:cTn id="31" dur="750" fill="hold"/>
                                            <p:tgtEl>
                                              <p:spTgt spid="8"/>
                                            </p:tgtEl>
                                            <p:attrNameLst>
                                              <p:attrName>ppt_x</p:attrName>
                                            </p:attrNameLst>
                                          </p:cBhvr>
                                          <p:tavLst>
                                            <p:tav tm="0">
                                              <p:val>
                                                <p:strVal val="1+#ppt_w/2"/>
                                              </p:val>
                                            </p:tav>
                                            <p:tav tm="100000">
                                              <p:val>
                                                <p:strVal val="#ppt_x"/>
                                              </p:val>
                                            </p:tav>
                                          </p:tavLst>
                                        </p:anim>
                                        <p:anim calcmode="lin" valueType="num" p14:bounceEnd="64000">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2475"/>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2475"/>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12722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论文</a:t>
            </a:r>
            <a:endParaRPr lang="en-US" altLang="zh-CN" sz="3200" b="1" dirty="0">
              <a:latin typeface="Agency FB" panose="020B0503020202020204" pitchFamily="34" charset="0"/>
            </a:endParaRPr>
          </a:p>
        </p:txBody>
      </p:sp>
      <p:sp>
        <p:nvSpPr>
          <p:cNvPr id="4" name="Rectangle 13">
            <a:extLst>
              <a:ext uri="{FF2B5EF4-FFF2-40B4-BE49-F238E27FC236}">
                <a16:creationId xmlns:a16="http://schemas.microsoft.com/office/drawing/2014/main" id="{821ED51E-6972-43AD-9093-FDD68C7C06D3}"/>
              </a:ext>
            </a:extLst>
          </p:cNvPr>
          <p:cNvSpPr/>
          <p:nvPr/>
        </p:nvSpPr>
        <p:spPr bwMode="auto">
          <a:xfrm>
            <a:off x="178401" y="1397908"/>
            <a:ext cx="11835198" cy="4524315"/>
          </a:xfrm>
          <a:prstGeom prst="rect">
            <a:avLst/>
          </a:prstGeom>
        </p:spPr>
        <p:txBody>
          <a:bodyPr wrap="square">
            <a:spAutoFit/>
          </a:bodyPr>
          <a:lstStyle/>
          <a:p>
            <a:pPr marL="457200" indent="-457200">
              <a:buFont typeface="Arial" panose="020B0604020202020204" pitchFamily="34" charset="0"/>
              <a:buChar char="•"/>
              <a:defRPr/>
            </a:pP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Recursive Template-based Frame Generation </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for Task Oriented Dialog</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Span-</a:t>
            </a:r>
            <a:r>
              <a:rPr lang="en-US" altLang="zh-CN" sz="32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ConveRT</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Few-shot</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Span Extraction for Dialog with Pretrained Conversational Representations</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Coach: A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Coarse-to-Fine</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Approach for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Cross-domain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Slot Filling</a:t>
            </a:r>
          </a:p>
          <a:p>
            <a:pPr marL="457200" indent="-457200">
              <a:buFont typeface="Arial" panose="020B0604020202020204" pitchFamily="34" charset="0"/>
              <a:buChar char="•"/>
              <a:defRPr/>
            </a:pP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Few-shot</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Slot Tagging with Collapsed Dependency Transfer and Label-enhanced Task-adaptive Projection Network</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Unknown Intent Detection Using Gaussian Mixture Model with an Application to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Zero-shot</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Intent Classification</a:t>
            </a:r>
          </a:p>
        </p:txBody>
      </p:sp>
    </p:spTree>
    <p:extLst>
      <p:ext uri="{BB962C8B-B14F-4D97-AF65-F5344CB8AC3E}">
        <p14:creationId xmlns:p14="http://schemas.microsoft.com/office/powerpoint/2010/main" val="394976182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12722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概述</a:t>
            </a:r>
            <a:endParaRPr lang="en-US" altLang="zh-CN" sz="3200" b="1" dirty="0">
              <a:latin typeface="Agency FB" panose="020B0503020202020204" pitchFamily="34" charset="0"/>
            </a:endParaRPr>
          </a:p>
        </p:txBody>
      </p:sp>
      <p:sp>
        <p:nvSpPr>
          <p:cNvPr id="4" name="Rectangle 13">
            <a:extLst>
              <a:ext uri="{FF2B5EF4-FFF2-40B4-BE49-F238E27FC236}">
                <a16:creationId xmlns:a16="http://schemas.microsoft.com/office/drawing/2014/main" id="{821ED51E-6972-43AD-9093-FDD68C7C06D3}"/>
              </a:ext>
            </a:extLst>
          </p:cNvPr>
          <p:cNvSpPr/>
          <p:nvPr/>
        </p:nvSpPr>
        <p:spPr bwMode="auto">
          <a:xfrm>
            <a:off x="209574" y="1659285"/>
            <a:ext cx="9776090" cy="3539430"/>
          </a:xfrm>
          <a:prstGeom prst="rect">
            <a:avLst/>
          </a:prstGeom>
        </p:spPr>
        <p:txBody>
          <a:bodyPr wrap="square">
            <a:spAutoFit/>
          </a:bodyPr>
          <a:lstStyle/>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论文解决的核心问题是</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zero-shot</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few-shot</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问题；</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目前</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NLU</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部分核心要解决的问题是</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slot-filling</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问题，因此有</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篇论文是关于</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slot-filling</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有</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篇论文是关注</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zero-shot</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的意图识别领域；</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数据集主要集中在</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ATIS</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SNIPS</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，部分论文还用到了</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SMP2018</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DSTC8</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和自己生成的数据集；</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论文以短文为主。</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452383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Recursive Template-based Frame Generation for Task Oriented Dialog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https://www.aclweb.org/anthology/2020.acl-main.186/</a:t>
            </a:r>
            <a:endParaRPr lang="zh-CN" altLang="en-US" dirty="0"/>
          </a:p>
        </p:txBody>
      </p:sp>
      <p:pic>
        <p:nvPicPr>
          <p:cNvPr id="3" name="图片 2">
            <a:extLst>
              <a:ext uri="{FF2B5EF4-FFF2-40B4-BE49-F238E27FC236}">
                <a16:creationId xmlns:a16="http://schemas.microsoft.com/office/drawing/2014/main" id="{9C2830AA-CBB1-41D0-A9E3-4C95C0B6FD09}"/>
              </a:ext>
            </a:extLst>
          </p:cNvPr>
          <p:cNvPicPr>
            <a:picLocks noChangeAspect="1"/>
          </p:cNvPicPr>
          <p:nvPr/>
        </p:nvPicPr>
        <p:blipFill>
          <a:blip r:embed="rId3"/>
          <a:stretch>
            <a:fillRect/>
          </a:stretch>
        </p:blipFill>
        <p:spPr>
          <a:xfrm>
            <a:off x="1631894" y="1165452"/>
            <a:ext cx="8928211" cy="5510761"/>
          </a:xfrm>
          <a:prstGeom prst="rect">
            <a:avLst/>
          </a:prstGeom>
        </p:spPr>
      </p:pic>
    </p:spTree>
    <p:extLst>
      <p:ext uri="{BB962C8B-B14F-4D97-AF65-F5344CB8AC3E}">
        <p14:creationId xmlns:p14="http://schemas.microsoft.com/office/powerpoint/2010/main" val="310182553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Recursive Template-based Frame Generation for Task Oriented Dialog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https://www.aclweb.org/anthology/2020.acl-main.186/</a:t>
            </a:r>
            <a:endParaRPr lang="zh-CN" altLang="en-US" dirty="0"/>
          </a:p>
        </p:txBody>
      </p:sp>
      <p:pic>
        <p:nvPicPr>
          <p:cNvPr id="4" name="图片 3">
            <a:extLst>
              <a:ext uri="{FF2B5EF4-FFF2-40B4-BE49-F238E27FC236}">
                <a16:creationId xmlns:a16="http://schemas.microsoft.com/office/drawing/2014/main" id="{A52CC1DC-F19E-4589-A671-563AF3B49254}"/>
              </a:ext>
            </a:extLst>
          </p:cNvPr>
          <p:cNvPicPr>
            <a:picLocks noChangeAspect="1"/>
          </p:cNvPicPr>
          <p:nvPr/>
        </p:nvPicPr>
        <p:blipFill>
          <a:blip r:embed="rId3"/>
          <a:stretch>
            <a:fillRect/>
          </a:stretch>
        </p:blipFill>
        <p:spPr>
          <a:xfrm>
            <a:off x="4514867" y="1089958"/>
            <a:ext cx="7554262" cy="5633519"/>
          </a:xfrm>
          <a:prstGeom prst="rect">
            <a:avLst/>
          </a:prstGeom>
        </p:spPr>
      </p:pic>
      <p:pic>
        <p:nvPicPr>
          <p:cNvPr id="2" name="图片 1">
            <a:extLst>
              <a:ext uri="{FF2B5EF4-FFF2-40B4-BE49-F238E27FC236}">
                <a16:creationId xmlns:a16="http://schemas.microsoft.com/office/drawing/2014/main" id="{1CC5E887-E463-4076-B172-8578B23E7765}"/>
              </a:ext>
            </a:extLst>
          </p:cNvPr>
          <p:cNvPicPr>
            <a:picLocks noChangeAspect="1"/>
          </p:cNvPicPr>
          <p:nvPr/>
        </p:nvPicPr>
        <p:blipFill>
          <a:blip r:embed="rId4"/>
          <a:stretch>
            <a:fillRect/>
          </a:stretch>
        </p:blipFill>
        <p:spPr>
          <a:xfrm>
            <a:off x="195607" y="2491701"/>
            <a:ext cx="4026578" cy="569051"/>
          </a:xfrm>
          <a:prstGeom prst="rect">
            <a:avLst/>
          </a:prstGeom>
        </p:spPr>
      </p:pic>
      <p:pic>
        <p:nvPicPr>
          <p:cNvPr id="5" name="图片 4">
            <a:extLst>
              <a:ext uri="{FF2B5EF4-FFF2-40B4-BE49-F238E27FC236}">
                <a16:creationId xmlns:a16="http://schemas.microsoft.com/office/drawing/2014/main" id="{36D2B553-EDF5-418E-B896-40F2655EA69A}"/>
              </a:ext>
            </a:extLst>
          </p:cNvPr>
          <p:cNvPicPr>
            <a:picLocks noChangeAspect="1"/>
          </p:cNvPicPr>
          <p:nvPr/>
        </p:nvPicPr>
        <p:blipFill>
          <a:blip r:embed="rId5"/>
          <a:stretch>
            <a:fillRect/>
          </a:stretch>
        </p:blipFill>
        <p:spPr>
          <a:xfrm>
            <a:off x="581891" y="3789883"/>
            <a:ext cx="3231573" cy="685885"/>
          </a:xfrm>
          <a:prstGeom prst="rect">
            <a:avLst/>
          </a:prstGeom>
        </p:spPr>
      </p:pic>
    </p:spTree>
    <p:extLst>
      <p:ext uri="{BB962C8B-B14F-4D97-AF65-F5344CB8AC3E}">
        <p14:creationId xmlns:p14="http://schemas.microsoft.com/office/powerpoint/2010/main" val="118642165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Span-</a:t>
            </a:r>
            <a:r>
              <a:rPr lang="en-US" altLang="zh-CN" sz="2800" b="1" dirty="0" err="1">
                <a:latin typeface="Times New Roman" panose="02020603050405020304" pitchFamily="18" charset="0"/>
                <a:cs typeface="Times New Roman" panose="02020603050405020304" pitchFamily="18" charset="0"/>
              </a:rPr>
              <a:t>ConveRT</a:t>
            </a:r>
            <a:r>
              <a:rPr lang="en-US" altLang="zh-CN" sz="2800" b="1" dirty="0">
                <a:latin typeface="Times New Roman" panose="02020603050405020304" pitchFamily="18" charset="0"/>
                <a:cs typeface="Times New Roman" panose="02020603050405020304" pitchFamily="18" charset="0"/>
              </a:rPr>
              <a:t>: Few-shot Span Extraction for Dialog with Pretrained Conversational Representations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https://www.aclweb.org/anthology/2020.acl-main.11/</a:t>
            </a:r>
            <a:endParaRPr lang="zh-CN" altLang="en-US" dirty="0"/>
          </a:p>
        </p:txBody>
      </p:sp>
      <p:pic>
        <p:nvPicPr>
          <p:cNvPr id="2" name="图片 1">
            <a:extLst>
              <a:ext uri="{FF2B5EF4-FFF2-40B4-BE49-F238E27FC236}">
                <a16:creationId xmlns:a16="http://schemas.microsoft.com/office/drawing/2014/main" id="{E77928ED-3DAC-4BC4-9467-B681DE26670E}"/>
              </a:ext>
            </a:extLst>
          </p:cNvPr>
          <p:cNvPicPr>
            <a:picLocks noChangeAspect="1"/>
          </p:cNvPicPr>
          <p:nvPr/>
        </p:nvPicPr>
        <p:blipFill>
          <a:blip r:embed="rId3"/>
          <a:stretch>
            <a:fillRect/>
          </a:stretch>
        </p:blipFill>
        <p:spPr>
          <a:xfrm>
            <a:off x="7399443" y="1134260"/>
            <a:ext cx="3980952" cy="5628571"/>
          </a:xfrm>
          <a:prstGeom prst="rect">
            <a:avLst/>
          </a:prstGeom>
        </p:spPr>
      </p:pic>
      <p:pic>
        <p:nvPicPr>
          <p:cNvPr id="4" name="图片 3">
            <a:extLst>
              <a:ext uri="{FF2B5EF4-FFF2-40B4-BE49-F238E27FC236}">
                <a16:creationId xmlns:a16="http://schemas.microsoft.com/office/drawing/2014/main" id="{2E5CC123-2700-44C1-A86D-DB444920BE71}"/>
              </a:ext>
            </a:extLst>
          </p:cNvPr>
          <p:cNvPicPr>
            <a:picLocks noChangeAspect="1"/>
          </p:cNvPicPr>
          <p:nvPr/>
        </p:nvPicPr>
        <p:blipFill>
          <a:blip r:embed="rId4"/>
          <a:stretch>
            <a:fillRect/>
          </a:stretch>
        </p:blipFill>
        <p:spPr>
          <a:xfrm>
            <a:off x="935800" y="1429150"/>
            <a:ext cx="5450913" cy="5038790"/>
          </a:xfrm>
          <a:prstGeom prst="rect">
            <a:avLst/>
          </a:prstGeom>
        </p:spPr>
      </p:pic>
    </p:spTree>
    <p:extLst>
      <p:ext uri="{BB962C8B-B14F-4D97-AF65-F5344CB8AC3E}">
        <p14:creationId xmlns:p14="http://schemas.microsoft.com/office/powerpoint/2010/main" val="228871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en-US" altLang="zh-CN"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ONE</a:t>
            </a:r>
            <a:endPar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endParaRPr>
          </a:p>
        </p:txBody>
      </p:sp>
      <p:sp>
        <p:nvSpPr>
          <p:cNvPr id="8" name="TextBox 64"/>
          <p:cNvSpPr>
            <a:spLocks noChangeArrowheads="1"/>
          </p:cNvSpPr>
          <p:nvPr/>
        </p:nvSpPr>
        <p:spPr bwMode="auto">
          <a:xfrm>
            <a:off x="4023838" y="3884588"/>
            <a:ext cx="4144325" cy="707886"/>
          </a:xfrm>
          <a:prstGeom prst="rect">
            <a:avLst/>
          </a:prstGeom>
          <a:noFill/>
          <a:ln w="9525">
            <a:noFill/>
            <a:miter lim="800000"/>
            <a:headEnd/>
            <a:tailEnd/>
          </a:ln>
        </p:spPr>
        <p:txBody>
          <a:bodyPr wrap="square" lIns="91440" tIns="45720" rIns="91440" bIns="45720">
            <a:spAutoFit/>
          </a:bodyPr>
          <a:lstStyle/>
          <a:p>
            <a:pPr algn="ctr"/>
            <a:r>
              <a:rPr lang="en-US" altLang="zh-CN" sz="4000" b="1" dirty="0">
                <a:solidFill>
                  <a:schemeClr val="tx1">
                    <a:lumMod val="75000"/>
                    <a:lumOff val="25000"/>
                  </a:schemeClr>
                </a:solidFill>
                <a:latin typeface="Agency FB" panose="020B0503020202020204" pitchFamily="34" charset="0"/>
                <a:cs typeface="+mn-ea"/>
                <a:sym typeface="+mn-lt"/>
              </a:rPr>
              <a:t>ACL2020</a:t>
            </a:r>
            <a:r>
              <a:rPr lang="zh-CN" altLang="en-US" sz="4000" b="1" dirty="0">
                <a:solidFill>
                  <a:schemeClr val="tx1">
                    <a:lumMod val="75000"/>
                    <a:lumOff val="25000"/>
                  </a:schemeClr>
                </a:solidFill>
                <a:latin typeface="Agency FB" panose="020B0503020202020204" pitchFamily="34" charset="0"/>
                <a:cs typeface="+mn-ea"/>
                <a:sym typeface="+mn-lt"/>
              </a:rPr>
              <a:t>发展趋势</a:t>
            </a:r>
            <a:endParaRPr lang="zh-CN" altLang="en-US" sz="4000" b="1" dirty="0">
              <a:solidFill>
                <a:schemeClr val="tx1">
                  <a:lumMod val="50000"/>
                  <a:lumOff val="50000"/>
                </a:schemeClr>
              </a:solidFill>
              <a:latin typeface="Agency FB" panose="020B0503020202020204" pitchFamily="34" charset="0"/>
              <a:cs typeface="+mn-ea"/>
              <a:sym typeface="+mn-lt"/>
            </a:endParaRPr>
          </a:p>
        </p:txBody>
      </p:sp>
      <p:sp>
        <p:nvSpPr>
          <p:cNvPr id="9" name="文本框 56"/>
          <p:cNvSpPr txBox="1">
            <a:spLocks noChangeArrowheads="1"/>
          </p:cNvSpPr>
          <p:nvPr/>
        </p:nvSpPr>
        <p:spPr bwMode="auto">
          <a:xfrm>
            <a:off x="3810001" y="4460865"/>
            <a:ext cx="45720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1050" dirty="0">
                <a:solidFill>
                  <a:schemeClr val="tx1">
                    <a:lumMod val="75000"/>
                    <a:lumOff val="25000"/>
                  </a:schemeClr>
                </a:solidFill>
              </a:rPr>
              <a:t>Lorem Ipsum is simply dummy text of the printing and typesetting industry. Lorem Ipsum has been the industry's standard. Lorem Ipsum is simply dummy text of the printing and more.</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0501989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14:presetBounceEnd="64000">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14:bounceEnd="64000">
                                          <p:cBhvr additive="base">
                                            <p:cTn id="31" dur="750" fill="hold"/>
                                            <p:tgtEl>
                                              <p:spTgt spid="8"/>
                                            </p:tgtEl>
                                            <p:attrNameLst>
                                              <p:attrName>ppt_x</p:attrName>
                                            </p:attrNameLst>
                                          </p:cBhvr>
                                          <p:tavLst>
                                            <p:tav tm="0">
                                              <p:val>
                                                <p:strVal val="1+#ppt_w/2"/>
                                              </p:val>
                                            </p:tav>
                                            <p:tav tm="100000">
                                              <p:val>
                                                <p:strVal val="#ppt_x"/>
                                              </p:val>
                                            </p:tav>
                                          </p:tavLst>
                                        </p:anim>
                                        <p:anim calcmode="lin" valueType="num" p14:bounceEnd="64000">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Coach: A Coarse-to-Fine Approach for Cross-domain Slot Filling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https://www.aclweb.org/anthology/2020.acl-main.3/</a:t>
            </a:r>
            <a:endParaRPr lang="zh-CN" altLang="en-US" dirty="0"/>
          </a:p>
        </p:txBody>
      </p:sp>
      <p:pic>
        <p:nvPicPr>
          <p:cNvPr id="3" name="图片 2">
            <a:extLst>
              <a:ext uri="{FF2B5EF4-FFF2-40B4-BE49-F238E27FC236}">
                <a16:creationId xmlns:a16="http://schemas.microsoft.com/office/drawing/2014/main" id="{916B7817-EB92-4DCD-85F5-0C7EB3F7C190}"/>
              </a:ext>
            </a:extLst>
          </p:cNvPr>
          <p:cNvPicPr>
            <a:picLocks noChangeAspect="1"/>
          </p:cNvPicPr>
          <p:nvPr/>
        </p:nvPicPr>
        <p:blipFill>
          <a:blip r:embed="rId3"/>
          <a:stretch>
            <a:fillRect/>
          </a:stretch>
        </p:blipFill>
        <p:spPr>
          <a:xfrm>
            <a:off x="5068156" y="1235127"/>
            <a:ext cx="6518824" cy="5259192"/>
          </a:xfrm>
          <a:prstGeom prst="rect">
            <a:avLst/>
          </a:prstGeom>
        </p:spPr>
      </p:pic>
      <p:sp>
        <p:nvSpPr>
          <p:cNvPr id="6" name="Rectangle 13">
            <a:extLst>
              <a:ext uri="{FF2B5EF4-FFF2-40B4-BE49-F238E27FC236}">
                <a16:creationId xmlns:a16="http://schemas.microsoft.com/office/drawing/2014/main" id="{59499FA5-0F17-40D4-A16D-31E4311CD5E0}"/>
              </a:ext>
            </a:extLst>
          </p:cNvPr>
          <p:cNvSpPr/>
          <p:nvPr/>
        </p:nvSpPr>
        <p:spPr bwMode="auto">
          <a:xfrm>
            <a:off x="356803" y="1356344"/>
            <a:ext cx="4599660" cy="5016758"/>
          </a:xfrm>
          <a:prstGeom prst="rect">
            <a:avLst/>
          </a:prstGeom>
        </p:spPr>
        <p:txBody>
          <a:bodyPr wrap="square">
            <a:spAutoFit/>
          </a:bodyPr>
          <a:lstStyle/>
          <a:p>
            <a:pP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之前方法存在的问题：</a:t>
            </a:r>
            <a:endPar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很难捕捉到目标领域的全部实体</a:t>
            </a:r>
            <a:endPar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存在多重预测问题</a:t>
            </a:r>
            <a:endPar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marL="457200" indent="-457200">
              <a:buFont typeface="Arial" panose="020B0604020202020204" pitchFamily="34" charset="0"/>
              <a:buChar char="•"/>
              <a:defRPr/>
            </a:pPr>
            <a:endParaRPr 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改进：</a:t>
            </a:r>
            <a:endPar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先预测</a:t>
            </a:r>
            <a:r>
              <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BIO</a:t>
            </a: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，再预测具体槽类型。</a:t>
            </a:r>
            <a:endParaRPr lang="en-US" altLang="zh-CN"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rPr>
              <a:t>引入模板，提高模型适应性。</a:t>
            </a:r>
            <a:endParaRPr lang="id-ID" sz="3200" dirty="0">
              <a:solidFill>
                <a:prstClr val="black">
                  <a:lumMod val="85000"/>
                  <a:lumOff val="15000"/>
                </a:prstClr>
              </a:solidFill>
              <a:latin typeface="黑体" panose="02010609060101010101" pitchFamily="49" charset="-122"/>
              <a:ea typeface="黑体" panose="02010609060101010101" pitchFamily="49" charset="-122"/>
              <a:cs typeface="Open Sans" pitchFamily="34" charset="0"/>
            </a:endParaRPr>
          </a:p>
        </p:txBody>
      </p:sp>
    </p:spTree>
    <p:extLst>
      <p:ext uri="{BB962C8B-B14F-4D97-AF65-F5344CB8AC3E}">
        <p14:creationId xmlns:p14="http://schemas.microsoft.com/office/powerpoint/2010/main" val="99150576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Coach: A Coarse-to-Fine Approach for Cross-domain Slot Filling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https://www.aclweb.org/anthology/2020.acl-main.3/</a:t>
            </a:r>
            <a:endParaRPr lang="zh-CN" altLang="en-US" dirty="0"/>
          </a:p>
        </p:txBody>
      </p:sp>
      <p:pic>
        <p:nvPicPr>
          <p:cNvPr id="2" name="图片 1">
            <a:extLst>
              <a:ext uri="{FF2B5EF4-FFF2-40B4-BE49-F238E27FC236}">
                <a16:creationId xmlns:a16="http://schemas.microsoft.com/office/drawing/2014/main" id="{39249292-3540-404F-AB25-F2578DFAAE47}"/>
              </a:ext>
            </a:extLst>
          </p:cNvPr>
          <p:cNvPicPr>
            <a:picLocks noChangeAspect="1"/>
          </p:cNvPicPr>
          <p:nvPr/>
        </p:nvPicPr>
        <p:blipFill>
          <a:blip r:embed="rId3"/>
          <a:stretch>
            <a:fillRect/>
          </a:stretch>
        </p:blipFill>
        <p:spPr>
          <a:xfrm>
            <a:off x="1040822" y="1287440"/>
            <a:ext cx="10110355" cy="5315113"/>
          </a:xfrm>
          <a:prstGeom prst="rect">
            <a:avLst/>
          </a:prstGeom>
        </p:spPr>
      </p:pic>
    </p:spTree>
    <p:extLst>
      <p:ext uri="{BB962C8B-B14F-4D97-AF65-F5344CB8AC3E}">
        <p14:creationId xmlns:p14="http://schemas.microsoft.com/office/powerpoint/2010/main" val="169018320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Few-shot Slot Tagging with Collapsed Dependency Transfer and Label-enhanced Task-adaptive Projection Network</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https://www.aclweb.org/anthology/2020.acl-main.128/</a:t>
            </a:r>
            <a:endParaRPr lang="zh-CN" altLang="en-US" dirty="0"/>
          </a:p>
        </p:txBody>
      </p:sp>
      <p:pic>
        <p:nvPicPr>
          <p:cNvPr id="2" name="图片 1">
            <a:extLst>
              <a:ext uri="{FF2B5EF4-FFF2-40B4-BE49-F238E27FC236}">
                <a16:creationId xmlns:a16="http://schemas.microsoft.com/office/drawing/2014/main" id="{D2956CA9-72D8-43AE-933E-96BD25611000}"/>
              </a:ext>
            </a:extLst>
          </p:cNvPr>
          <p:cNvPicPr>
            <a:picLocks noChangeAspect="1"/>
          </p:cNvPicPr>
          <p:nvPr/>
        </p:nvPicPr>
        <p:blipFill>
          <a:blip r:embed="rId3"/>
          <a:stretch>
            <a:fillRect/>
          </a:stretch>
        </p:blipFill>
        <p:spPr>
          <a:xfrm>
            <a:off x="401123" y="1697491"/>
            <a:ext cx="6020460" cy="4511868"/>
          </a:xfrm>
          <a:prstGeom prst="rect">
            <a:avLst/>
          </a:prstGeom>
        </p:spPr>
      </p:pic>
      <p:pic>
        <p:nvPicPr>
          <p:cNvPr id="3" name="图片 2">
            <a:extLst>
              <a:ext uri="{FF2B5EF4-FFF2-40B4-BE49-F238E27FC236}">
                <a16:creationId xmlns:a16="http://schemas.microsoft.com/office/drawing/2014/main" id="{C08085CA-609D-4E28-B7E8-E0E6C31BCDC3}"/>
              </a:ext>
            </a:extLst>
          </p:cNvPr>
          <p:cNvPicPr>
            <a:picLocks noChangeAspect="1"/>
          </p:cNvPicPr>
          <p:nvPr/>
        </p:nvPicPr>
        <p:blipFill>
          <a:blip r:embed="rId4"/>
          <a:stretch>
            <a:fillRect/>
          </a:stretch>
        </p:blipFill>
        <p:spPr>
          <a:xfrm>
            <a:off x="6733152" y="1697492"/>
            <a:ext cx="4920532" cy="1606818"/>
          </a:xfrm>
          <a:prstGeom prst="rect">
            <a:avLst/>
          </a:prstGeom>
        </p:spPr>
      </p:pic>
      <p:pic>
        <p:nvPicPr>
          <p:cNvPr id="4" name="图片 3">
            <a:extLst>
              <a:ext uri="{FF2B5EF4-FFF2-40B4-BE49-F238E27FC236}">
                <a16:creationId xmlns:a16="http://schemas.microsoft.com/office/drawing/2014/main" id="{87889D65-D80F-496D-8AF7-6D930FE783BF}"/>
              </a:ext>
            </a:extLst>
          </p:cNvPr>
          <p:cNvPicPr>
            <a:picLocks noChangeAspect="1"/>
          </p:cNvPicPr>
          <p:nvPr/>
        </p:nvPicPr>
        <p:blipFill>
          <a:blip r:embed="rId5"/>
          <a:stretch>
            <a:fillRect/>
          </a:stretch>
        </p:blipFill>
        <p:spPr>
          <a:xfrm>
            <a:off x="6733152" y="3755447"/>
            <a:ext cx="5119369" cy="2453912"/>
          </a:xfrm>
          <a:prstGeom prst="rect">
            <a:avLst/>
          </a:prstGeom>
        </p:spPr>
      </p:pic>
    </p:spTree>
    <p:extLst>
      <p:ext uri="{BB962C8B-B14F-4D97-AF65-F5344CB8AC3E}">
        <p14:creationId xmlns:p14="http://schemas.microsoft.com/office/powerpoint/2010/main" val="12650116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Unknown Intent Detection Using Gaussian Mixture Model with an Application to Zero-shot Intent Classification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https://www.aclweb.org/anthology/2020.acl-main.99/</a:t>
            </a:r>
            <a:endParaRPr lang="zh-CN" altLang="en-US" dirty="0"/>
          </a:p>
        </p:txBody>
      </p:sp>
      <p:pic>
        <p:nvPicPr>
          <p:cNvPr id="5" name="图片 4">
            <a:extLst>
              <a:ext uri="{FF2B5EF4-FFF2-40B4-BE49-F238E27FC236}">
                <a16:creationId xmlns:a16="http://schemas.microsoft.com/office/drawing/2014/main" id="{3510EA06-0422-49FC-9ACC-B6161C4B34CC}"/>
              </a:ext>
            </a:extLst>
          </p:cNvPr>
          <p:cNvPicPr>
            <a:picLocks noChangeAspect="1"/>
          </p:cNvPicPr>
          <p:nvPr/>
        </p:nvPicPr>
        <p:blipFill>
          <a:blip r:embed="rId3"/>
          <a:stretch>
            <a:fillRect/>
          </a:stretch>
        </p:blipFill>
        <p:spPr>
          <a:xfrm>
            <a:off x="1155122" y="1724757"/>
            <a:ext cx="9881755" cy="4909584"/>
          </a:xfrm>
          <a:prstGeom prst="rect">
            <a:avLst/>
          </a:prstGeom>
        </p:spPr>
      </p:pic>
    </p:spTree>
    <p:extLst>
      <p:ext uri="{BB962C8B-B14F-4D97-AF65-F5344CB8AC3E}">
        <p14:creationId xmlns:p14="http://schemas.microsoft.com/office/powerpoint/2010/main" val="100794137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750192"/>
            <a:ext cx="2165161" cy="1446550"/>
          </a:xfrm>
          <a:prstGeom prst="rect">
            <a:avLst/>
          </a:prstGeom>
          <a:noFill/>
          <a:ln w="9525">
            <a:noFill/>
            <a:miter lim="800000"/>
            <a:headEnd/>
            <a:tailEnd/>
          </a:ln>
        </p:spPr>
        <p:txBody>
          <a:bodyPr wrap="square" lIns="91440" tIns="45720" rIns="91440" bIns="45720">
            <a:spAutoFit/>
          </a:bodyPr>
          <a:lstStyle/>
          <a:p>
            <a:pPr algn="ctr"/>
            <a:r>
              <a:rPr lang="en-US" altLang="zh-CN" sz="88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FOUR</a:t>
            </a:r>
            <a:endParaRPr lang="zh-CN" altLang="en-US" sz="88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endParaRPr>
          </a:p>
        </p:txBody>
      </p:sp>
      <p:sp>
        <p:nvSpPr>
          <p:cNvPr id="8" name="TextBox 64"/>
          <p:cNvSpPr>
            <a:spLocks noChangeArrowheads="1"/>
          </p:cNvSpPr>
          <p:nvPr/>
        </p:nvSpPr>
        <p:spPr bwMode="auto">
          <a:xfrm>
            <a:off x="3672176" y="3878405"/>
            <a:ext cx="4521579" cy="707886"/>
          </a:xfrm>
          <a:prstGeom prst="rect">
            <a:avLst/>
          </a:prstGeom>
          <a:noFill/>
          <a:ln w="9525">
            <a:noFill/>
            <a:miter lim="800000"/>
            <a:headEnd/>
            <a:tailEnd/>
          </a:ln>
        </p:spPr>
        <p:txBody>
          <a:bodyPr wrap="square" lIns="91440" tIns="45720" rIns="91440" bIns="45720">
            <a:spAutoFit/>
          </a:bodyPr>
          <a:lstStyle/>
          <a:p>
            <a:pPr algn="ctr"/>
            <a:r>
              <a:rPr lang="zh-CN" altLang="en-US" sz="4000" b="1" dirty="0">
                <a:solidFill>
                  <a:schemeClr val="tx1">
                    <a:lumMod val="75000"/>
                    <a:lumOff val="25000"/>
                  </a:schemeClr>
                </a:solidFill>
                <a:latin typeface="Agency FB" panose="020B0503020202020204" pitchFamily="34" charset="0"/>
                <a:cs typeface="+mn-ea"/>
                <a:sym typeface="+mn-lt"/>
              </a:rPr>
              <a:t>对话新任务</a:t>
            </a:r>
            <a:r>
              <a:rPr lang="en-US" altLang="zh-CN" sz="4000" b="1" dirty="0">
                <a:solidFill>
                  <a:schemeClr val="tx1">
                    <a:lumMod val="75000"/>
                    <a:lumOff val="25000"/>
                  </a:schemeClr>
                </a:solidFill>
                <a:latin typeface="Agency FB" panose="020B0503020202020204" pitchFamily="34" charset="0"/>
                <a:cs typeface="+mn-ea"/>
                <a:sym typeface="+mn-lt"/>
              </a:rPr>
              <a:t>/</a:t>
            </a:r>
            <a:r>
              <a:rPr lang="zh-CN" altLang="en-US" sz="4000" b="1" dirty="0">
                <a:solidFill>
                  <a:schemeClr val="tx1">
                    <a:lumMod val="75000"/>
                    <a:lumOff val="25000"/>
                  </a:schemeClr>
                </a:solidFill>
                <a:latin typeface="Agency FB" panose="020B0503020202020204" pitchFamily="34" charset="0"/>
                <a:cs typeface="+mn-ea"/>
                <a:sym typeface="+mn-lt"/>
              </a:rPr>
              <a:t>新数据</a:t>
            </a:r>
            <a:endParaRPr lang="zh-CN" altLang="en-US" sz="4000" b="1" dirty="0">
              <a:solidFill>
                <a:schemeClr val="tx1">
                  <a:lumMod val="50000"/>
                  <a:lumOff val="50000"/>
                </a:schemeClr>
              </a:solidFill>
              <a:latin typeface="Agency FB" panose="020B0503020202020204" pitchFamily="34" charset="0"/>
              <a:cs typeface="+mn-ea"/>
              <a:sym typeface="+mn-lt"/>
            </a:endParaRPr>
          </a:p>
        </p:txBody>
      </p:sp>
      <p:sp>
        <p:nvSpPr>
          <p:cNvPr id="9" name="文本框 56"/>
          <p:cNvSpPr txBox="1">
            <a:spLocks noChangeArrowheads="1"/>
          </p:cNvSpPr>
          <p:nvPr/>
        </p:nvSpPr>
        <p:spPr bwMode="auto">
          <a:xfrm>
            <a:off x="3646965" y="4459344"/>
            <a:ext cx="45720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1050" dirty="0">
                <a:solidFill>
                  <a:schemeClr val="tx1">
                    <a:lumMod val="75000"/>
                    <a:lumOff val="25000"/>
                  </a:schemeClr>
                </a:solidFill>
              </a:rPr>
              <a:t>Lorem Ipsum is simply dummy text of the printing and typesetting industry. Lorem Ipsum has been the industry's standard. Lorem Ipsum is simply dummy text of the printing and more.</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1090257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14:presetBounceEnd="64000">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14:bounceEnd="64000">
                                          <p:cBhvr additive="base">
                                            <p:cTn id="31" dur="750" fill="hold"/>
                                            <p:tgtEl>
                                              <p:spTgt spid="8"/>
                                            </p:tgtEl>
                                            <p:attrNameLst>
                                              <p:attrName>ppt_x</p:attrName>
                                            </p:attrNameLst>
                                          </p:cBhvr>
                                          <p:tavLst>
                                            <p:tav tm="0">
                                              <p:val>
                                                <p:strVal val="1+#ppt_w/2"/>
                                              </p:val>
                                            </p:tav>
                                            <p:tav tm="100000">
                                              <p:val>
                                                <p:strVal val="#ppt_x"/>
                                              </p:val>
                                            </p:tav>
                                          </p:tavLst>
                                        </p:anim>
                                        <p:anim calcmode="lin" valueType="num" p14:bounceEnd="64000">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285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1500"/>
                                </p:stCondLst>
                                <p:childTnLst>
                                  <p:par>
                                    <p:cTn id="29" presetID="2" presetClass="entr" presetSubtype="2" accel="3800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285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P spid="9"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12722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论文</a:t>
            </a:r>
            <a:endParaRPr lang="en-US" altLang="zh-CN" sz="3200" b="1" dirty="0">
              <a:latin typeface="Agency FB" panose="020B0503020202020204" pitchFamily="34" charset="0"/>
            </a:endParaRPr>
          </a:p>
        </p:txBody>
      </p:sp>
      <p:sp>
        <p:nvSpPr>
          <p:cNvPr id="4" name="Rectangle 13">
            <a:extLst>
              <a:ext uri="{FF2B5EF4-FFF2-40B4-BE49-F238E27FC236}">
                <a16:creationId xmlns:a16="http://schemas.microsoft.com/office/drawing/2014/main" id="{821ED51E-6972-43AD-9093-FDD68C7C06D3}"/>
              </a:ext>
            </a:extLst>
          </p:cNvPr>
          <p:cNvSpPr/>
          <p:nvPr/>
        </p:nvSpPr>
        <p:spPr bwMode="auto">
          <a:xfrm>
            <a:off x="178401" y="1348800"/>
            <a:ext cx="11835198" cy="5509200"/>
          </a:xfrm>
          <a:prstGeom prst="rect">
            <a:avLst/>
          </a:prstGeom>
        </p:spPr>
        <p:txBody>
          <a:bodyPr wrap="square">
            <a:spAutoFit/>
          </a:bodyPr>
          <a:lstStyle/>
          <a:p>
            <a:pPr marL="457200" indent="-457200">
              <a:buFont typeface="Arial" panose="020B0604020202020204" pitchFamily="34" charset="0"/>
              <a:buChar char="•"/>
              <a:defRPr/>
            </a:pPr>
            <a:r>
              <a:rPr lang="en-US" altLang="zh-CN" sz="32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KdConv</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 Chinese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Multi-domain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Dialogue Dataset Towards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Multi-turn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Knowledge-driven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Conversation</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Dialogue-Based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Relation Extraction</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Storytelling with Dialogue: A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Critical Role Dungeons and Dragons </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Dataset</a:t>
            </a:r>
          </a:p>
          <a:p>
            <a:pPr marL="457200" indent="-457200">
              <a:buFont typeface="Arial" panose="020B0604020202020204" pitchFamily="34" charset="0"/>
              <a:buChar char="•"/>
              <a:defRPr/>
            </a:pPr>
            <a:r>
              <a:rPr lang="en-US" altLang="zh-CN" sz="32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MuTual</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 Dataset for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Multi-Turn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Dialogue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Reasoning</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MIE: A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Medical Information Extractor</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towards Medical Dialogues</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Towards Conversational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Recommendation</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over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Multi-Type</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Dialogs</a:t>
            </a:r>
          </a:p>
          <a:p>
            <a:pPr marL="457200" indent="-457200">
              <a:buFont typeface="Arial" panose="020B0604020202020204" pitchFamily="34" charset="0"/>
              <a:buChar char="•"/>
              <a:defRPr/>
            </a:pPr>
            <a:r>
              <a:rPr lang="en-US" altLang="zh-CN" sz="32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ChartDialogs</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Plotting</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from Natural Language Instructions</a:t>
            </a: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More </a:t>
            </a:r>
            <a:r>
              <a:rPr lang="en-US" altLang="zh-CN" sz="3200" dirty="0">
                <a:solidFill>
                  <a:prstClr val="black">
                    <a:lumMod val="85000"/>
                    <a:lumOff val="15000"/>
                  </a:prstClr>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Diverse Dialogue</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Datasets via Diversity-Informed Data Collection</a:t>
            </a:r>
          </a:p>
        </p:txBody>
      </p:sp>
    </p:spTree>
    <p:extLst>
      <p:ext uri="{BB962C8B-B14F-4D97-AF65-F5344CB8AC3E}">
        <p14:creationId xmlns:p14="http://schemas.microsoft.com/office/powerpoint/2010/main" val="31414462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12722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概述</a:t>
            </a:r>
            <a:endParaRPr lang="en-US" altLang="zh-CN" sz="3200" b="1" dirty="0">
              <a:latin typeface="Agency FB" panose="020B0503020202020204" pitchFamily="34" charset="0"/>
            </a:endParaRPr>
          </a:p>
        </p:txBody>
      </p:sp>
      <p:sp>
        <p:nvSpPr>
          <p:cNvPr id="4" name="Rectangle 13">
            <a:extLst>
              <a:ext uri="{FF2B5EF4-FFF2-40B4-BE49-F238E27FC236}">
                <a16:creationId xmlns:a16="http://schemas.microsoft.com/office/drawing/2014/main" id="{821ED51E-6972-43AD-9093-FDD68C7C06D3}"/>
              </a:ext>
            </a:extLst>
          </p:cNvPr>
          <p:cNvSpPr/>
          <p:nvPr/>
        </p:nvSpPr>
        <p:spPr bwMode="auto">
          <a:xfrm>
            <a:off x="479081" y="1543782"/>
            <a:ext cx="9776090" cy="4401205"/>
          </a:xfrm>
          <a:prstGeom prst="rect">
            <a:avLst/>
          </a:prstGeom>
        </p:spPr>
        <p:txBody>
          <a:bodyPr wrap="square">
            <a:spAutoFit/>
          </a:bodyPr>
          <a:lstStyle/>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部分数据集的构建利用已有的语料，通过加工、标注等形式，生成新的数据集；</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现有新数据集的构建更倾向于人</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人对话数据；</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数据集的构建目的分为</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个：</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buFont typeface="Arial" panose="020B0604020202020204" pitchFamily="34" charset="0"/>
              <a:buChar char="•"/>
              <a:defRPr/>
            </a:pP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原有任务更新，使得原有</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SOTA</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模型效果下降；</a:t>
            </a:r>
            <a:endPar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buFont typeface="Arial" panose="020B0604020202020204" pitchFamily="34" charset="0"/>
              <a:buChar char="•"/>
              <a:defRPr/>
            </a:pP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创建一个新的任务，为解决该问题创建数据集</a:t>
            </a:r>
            <a:endPar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篇论文给出了具体的新数据集，</a:t>
            </a:r>
            <a:r>
              <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篇论文仅仅提出了新的数据集的采集方法；</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部分论文会在实验阶段，提出针对本数据集的方法</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4361225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KdConv</a:t>
            </a:r>
            <a:r>
              <a:rPr lang="en-US" altLang="zh-CN" sz="2800" b="1" dirty="0">
                <a:latin typeface="Times New Roman" panose="02020603050405020304" pitchFamily="18" charset="0"/>
                <a:cs typeface="Times New Roman" panose="02020603050405020304" pitchFamily="18" charset="0"/>
              </a:rPr>
              <a:t>: A Chinese Multi-domain Dialogue Dataset Towards Multi-turn Knowledge-driven Conversation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https://www.aclweb.org/anthology/2020.acl-main.635/</a:t>
            </a:r>
            <a:endParaRPr lang="zh-CN" altLang="en-US" dirty="0"/>
          </a:p>
        </p:txBody>
      </p:sp>
      <p:pic>
        <p:nvPicPr>
          <p:cNvPr id="2" name="图片 1">
            <a:extLst>
              <a:ext uri="{FF2B5EF4-FFF2-40B4-BE49-F238E27FC236}">
                <a16:creationId xmlns:a16="http://schemas.microsoft.com/office/drawing/2014/main" id="{45B7107F-3ACD-4E40-B480-971787C842EF}"/>
              </a:ext>
            </a:extLst>
          </p:cNvPr>
          <p:cNvPicPr>
            <a:picLocks noChangeAspect="1"/>
          </p:cNvPicPr>
          <p:nvPr/>
        </p:nvPicPr>
        <p:blipFill>
          <a:blip r:embed="rId3"/>
          <a:stretch>
            <a:fillRect/>
          </a:stretch>
        </p:blipFill>
        <p:spPr>
          <a:xfrm>
            <a:off x="214745" y="2015425"/>
            <a:ext cx="11762509" cy="3589694"/>
          </a:xfrm>
          <a:prstGeom prst="rect">
            <a:avLst/>
          </a:prstGeom>
        </p:spPr>
      </p:pic>
    </p:spTree>
    <p:extLst>
      <p:ext uri="{BB962C8B-B14F-4D97-AF65-F5344CB8AC3E}">
        <p14:creationId xmlns:p14="http://schemas.microsoft.com/office/powerpoint/2010/main" val="204146701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KdConv</a:t>
            </a:r>
            <a:r>
              <a:rPr lang="en-US" altLang="zh-CN" sz="2800" b="1" dirty="0">
                <a:latin typeface="Times New Roman" panose="02020603050405020304" pitchFamily="18" charset="0"/>
                <a:cs typeface="Times New Roman" panose="02020603050405020304" pitchFamily="18" charset="0"/>
              </a:rPr>
              <a:t>: A Chinese Multi-domain Dialogue Dataset Towards Multi-turn Knowledge-driven Conversation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https://www.aclweb.org/anthology/2020.acl-main.635/</a:t>
            </a:r>
            <a:endParaRPr lang="zh-CN" altLang="en-US" dirty="0"/>
          </a:p>
        </p:txBody>
      </p:sp>
      <p:pic>
        <p:nvPicPr>
          <p:cNvPr id="3" name="图片 2">
            <a:extLst>
              <a:ext uri="{FF2B5EF4-FFF2-40B4-BE49-F238E27FC236}">
                <a16:creationId xmlns:a16="http://schemas.microsoft.com/office/drawing/2014/main" id="{C5120074-8F56-43D1-BD1D-6A522767E0F0}"/>
              </a:ext>
            </a:extLst>
          </p:cNvPr>
          <p:cNvPicPr>
            <a:picLocks noChangeAspect="1"/>
          </p:cNvPicPr>
          <p:nvPr/>
        </p:nvPicPr>
        <p:blipFill>
          <a:blip r:embed="rId3"/>
          <a:stretch>
            <a:fillRect/>
          </a:stretch>
        </p:blipFill>
        <p:spPr>
          <a:xfrm>
            <a:off x="1350761" y="1353212"/>
            <a:ext cx="10071903" cy="5504788"/>
          </a:xfrm>
          <a:prstGeom prst="rect">
            <a:avLst/>
          </a:prstGeom>
        </p:spPr>
      </p:pic>
    </p:spTree>
    <p:extLst>
      <p:ext uri="{BB962C8B-B14F-4D97-AF65-F5344CB8AC3E}">
        <p14:creationId xmlns:p14="http://schemas.microsoft.com/office/powerpoint/2010/main" val="3812884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KdConv</a:t>
            </a:r>
            <a:r>
              <a:rPr lang="en-US" altLang="zh-CN" sz="2800" b="1" dirty="0">
                <a:latin typeface="Times New Roman" panose="02020603050405020304" pitchFamily="18" charset="0"/>
                <a:cs typeface="Times New Roman" panose="02020603050405020304" pitchFamily="18" charset="0"/>
              </a:rPr>
              <a:t>: A Chinese Multi-domain Dialogue Dataset Towards Multi-turn Knowledge-driven Conversation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https://www.aclweb.org/anthology/2020.acl-main.635/</a:t>
            </a:r>
            <a:endParaRPr lang="zh-CN" altLang="en-US" dirty="0"/>
          </a:p>
        </p:txBody>
      </p:sp>
      <p:pic>
        <p:nvPicPr>
          <p:cNvPr id="2" name="图片 1">
            <a:extLst>
              <a:ext uri="{FF2B5EF4-FFF2-40B4-BE49-F238E27FC236}">
                <a16:creationId xmlns:a16="http://schemas.microsoft.com/office/drawing/2014/main" id="{999C3BD8-783D-433B-AC25-4D62FCEBFFA9}"/>
              </a:ext>
            </a:extLst>
          </p:cNvPr>
          <p:cNvPicPr>
            <a:picLocks noChangeAspect="1"/>
          </p:cNvPicPr>
          <p:nvPr/>
        </p:nvPicPr>
        <p:blipFill>
          <a:blip r:embed="rId3"/>
          <a:stretch>
            <a:fillRect/>
          </a:stretch>
        </p:blipFill>
        <p:spPr>
          <a:xfrm>
            <a:off x="732878" y="1478768"/>
            <a:ext cx="10726244" cy="5268427"/>
          </a:xfrm>
          <a:prstGeom prst="rect">
            <a:avLst/>
          </a:prstGeom>
        </p:spPr>
      </p:pic>
    </p:spTree>
    <p:extLst>
      <p:ext uri="{BB962C8B-B14F-4D97-AF65-F5344CB8AC3E}">
        <p14:creationId xmlns:p14="http://schemas.microsoft.com/office/powerpoint/2010/main" val="18166248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28172" y="533182"/>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a:t>
            </a:r>
            <a:r>
              <a:rPr lang="zh-CN" altLang="en-US" sz="3200" b="1" dirty="0">
                <a:latin typeface="Agency FB" panose="020B0503020202020204" pitchFamily="34" charset="0"/>
              </a:rPr>
              <a:t>录用趋势</a:t>
            </a:r>
            <a:endParaRPr lang="en-US" altLang="zh-CN" sz="3200" b="1" dirty="0">
              <a:latin typeface="Agency FB" panose="020B0503020202020204" pitchFamily="34" charset="0"/>
            </a:endParaRPr>
          </a:p>
        </p:txBody>
      </p:sp>
      <p:pic>
        <p:nvPicPr>
          <p:cNvPr id="1026" name="Picture 2" descr="https://acl2020.org/assets/images/blogs/acceptance-rates.png">
            <a:extLst>
              <a:ext uri="{FF2B5EF4-FFF2-40B4-BE49-F238E27FC236}">
                <a16:creationId xmlns:a16="http://schemas.microsoft.com/office/drawing/2014/main" id="{1434C626-F251-46BC-9F2A-6C5A2DCE8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551" y="1373994"/>
            <a:ext cx="8200992" cy="507714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45E2B6D1-7E3F-4B03-8249-00084E1F0C11}"/>
              </a:ext>
            </a:extLst>
          </p:cNvPr>
          <p:cNvSpPr/>
          <p:nvPr/>
        </p:nvSpPr>
        <p:spPr>
          <a:xfrm>
            <a:off x="6124057" y="0"/>
            <a:ext cx="6067943" cy="369332"/>
          </a:xfrm>
          <a:prstGeom prst="rect">
            <a:avLst/>
          </a:prstGeom>
        </p:spPr>
        <p:txBody>
          <a:bodyPr wrap="none">
            <a:spAutoFit/>
          </a:bodyPr>
          <a:lstStyle/>
          <a:p>
            <a:r>
              <a:rPr lang="zh-CN" altLang="en-US" dirty="0">
                <a:solidFill>
                  <a:srgbClr val="333333"/>
                </a:solidFill>
                <a:latin typeface="Hiragino Sans GB"/>
              </a:rPr>
              <a:t>图源：</a:t>
            </a:r>
            <a:r>
              <a:rPr lang="en-US" altLang="zh-CN" dirty="0">
                <a:solidFill>
                  <a:srgbClr val="333333"/>
                </a:solidFill>
                <a:latin typeface="Hiragino Sans GB"/>
              </a:rPr>
              <a:t>https://acl2020.org/blog/general-conference-statistics/</a:t>
            </a:r>
            <a:endParaRPr lang="zh-CN" altLang="en-US" dirty="0"/>
          </a:p>
        </p:txBody>
      </p:sp>
    </p:spTree>
    <p:extLst>
      <p:ext uri="{BB962C8B-B14F-4D97-AF65-F5344CB8AC3E}">
        <p14:creationId xmlns:p14="http://schemas.microsoft.com/office/powerpoint/2010/main" val="30282812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KdConv</a:t>
            </a:r>
            <a:r>
              <a:rPr lang="en-US" altLang="zh-CN" sz="2800" b="1" dirty="0">
                <a:latin typeface="Times New Roman" panose="02020603050405020304" pitchFamily="18" charset="0"/>
                <a:cs typeface="Times New Roman" panose="02020603050405020304" pitchFamily="18" charset="0"/>
              </a:rPr>
              <a:t>: A Chinese Multi-domain Dialogue Dataset Towards Multi-turn Knowledge-driven Conversation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https://www.aclweb.org/anthology/2020.acl-main.635/</a:t>
            </a:r>
            <a:endParaRPr lang="zh-CN" altLang="en-US" dirty="0"/>
          </a:p>
        </p:txBody>
      </p:sp>
      <p:pic>
        <p:nvPicPr>
          <p:cNvPr id="3" name="图片 2">
            <a:extLst>
              <a:ext uri="{FF2B5EF4-FFF2-40B4-BE49-F238E27FC236}">
                <a16:creationId xmlns:a16="http://schemas.microsoft.com/office/drawing/2014/main" id="{43B2F0D8-648E-49CD-B64C-8DEFDB7A6704}"/>
              </a:ext>
            </a:extLst>
          </p:cNvPr>
          <p:cNvPicPr>
            <a:picLocks noChangeAspect="1"/>
          </p:cNvPicPr>
          <p:nvPr/>
        </p:nvPicPr>
        <p:blipFill>
          <a:blip r:embed="rId3"/>
          <a:stretch>
            <a:fillRect/>
          </a:stretch>
        </p:blipFill>
        <p:spPr>
          <a:xfrm>
            <a:off x="336771" y="1684450"/>
            <a:ext cx="6770610" cy="4227977"/>
          </a:xfrm>
          <a:prstGeom prst="rect">
            <a:avLst/>
          </a:prstGeom>
        </p:spPr>
      </p:pic>
      <p:pic>
        <p:nvPicPr>
          <p:cNvPr id="4" name="图片 3">
            <a:extLst>
              <a:ext uri="{FF2B5EF4-FFF2-40B4-BE49-F238E27FC236}">
                <a16:creationId xmlns:a16="http://schemas.microsoft.com/office/drawing/2014/main" id="{01CCFDFF-CFBA-4A34-846C-48F9ACE87122}"/>
              </a:ext>
            </a:extLst>
          </p:cNvPr>
          <p:cNvPicPr>
            <a:picLocks noChangeAspect="1"/>
          </p:cNvPicPr>
          <p:nvPr/>
        </p:nvPicPr>
        <p:blipFill>
          <a:blip r:embed="rId4"/>
          <a:stretch>
            <a:fillRect/>
          </a:stretch>
        </p:blipFill>
        <p:spPr>
          <a:xfrm>
            <a:off x="7308367" y="1422142"/>
            <a:ext cx="4466284" cy="5320630"/>
          </a:xfrm>
          <a:prstGeom prst="rect">
            <a:avLst/>
          </a:prstGeom>
        </p:spPr>
      </p:pic>
    </p:spTree>
    <p:extLst>
      <p:ext uri="{BB962C8B-B14F-4D97-AF65-F5344CB8AC3E}">
        <p14:creationId xmlns:p14="http://schemas.microsoft.com/office/powerpoint/2010/main" val="196186164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Dialogue-Based Relation Extraction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666890"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https://www.aclweb.org/anthology/2020.acl-main.444/</a:t>
            </a:r>
            <a:endParaRPr lang="zh-CN" altLang="en-US" dirty="0"/>
          </a:p>
        </p:txBody>
      </p:sp>
      <p:pic>
        <p:nvPicPr>
          <p:cNvPr id="3" name="图片 2">
            <a:extLst>
              <a:ext uri="{FF2B5EF4-FFF2-40B4-BE49-F238E27FC236}">
                <a16:creationId xmlns:a16="http://schemas.microsoft.com/office/drawing/2014/main" id="{00C18007-51EF-4D51-B36B-378FA6285BF4}"/>
              </a:ext>
            </a:extLst>
          </p:cNvPr>
          <p:cNvPicPr>
            <a:picLocks noChangeAspect="1"/>
          </p:cNvPicPr>
          <p:nvPr/>
        </p:nvPicPr>
        <p:blipFill>
          <a:blip r:embed="rId3"/>
          <a:stretch>
            <a:fillRect/>
          </a:stretch>
        </p:blipFill>
        <p:spPr>
          <a:xfrm>
            <a:off x="5889963" y="1481707"/>
            <a:ext cx="5847619" cy="4638095"/>
          </a:xfrm>
          <a:prstGeom prst="rect">
            <a:avLst/>
          </a:prstGeom>
        </p:spPr>
      </p:pic>
      <p:sp>
        <p:nvSpPr>
          <p:cNvPr id="6" name="Rectangle 13">
            <a:extLst>
              <a:ext uri="{FF2B5EF4-FFF2-40B4-BE49-F238E27FC236}">
                <a16:creationId xmlns:a16="http://schemas.microsoft.com/office/drawing/2014/main" id="{60643FCA-0760-45AD-AC99-584631707C0C}"/>
              </a:ext>
            </a:extLst>
          </p:cNvPr>
          <p:cNvSpPr/>
          <p:nvPr/>
        </p:nvSpPr>
        <p:spPr bwMode="auto">
          <a:xfrm>
            <a:off x="201504" y="1659285"/>
            <a:ext cx="5428686" cy="3539430"/>
          </a:xfrm>
          <a:prstGeom prst="rect">
            <a:avLst/>
          </a:prstGeom>
        </p:spPr>
        <p:txBody>
          <a:bodyPr wrap="square">
            <a:spAutoFit/>
          </a:bodyPr>
          <a:lstStyle/>
          <a:p>
            <a:pPr marL="457200" indent="-457200">
              <a:buFont typeface="Arial" panose="020B0604020202020204" pitchFamily="34" charset="0"/>
              <a:buChar char="•"/>
              <a:defRPr/>
            </a:pP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现有的关系抽取任务大多集中在正式文体的文本上，如专业文本和新闻报道或经过精心编辑的网站</a:t>
            </a:r>
            <a:endPar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本文的数据集主要研究对话中的关系抽取，跨句关系抽取。</a:t>
            </a:r>
            <a:endPar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数据采集自十季</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老友记</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中的对话</a:t>
            </a:r>
            <a:endPar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40213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Storytelling with Dialogue: A Critical Role Dungeons and Dragons Dataset</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https://www.aclweb.org/anthology/2020.acl-main.459/</a:t>
            </a:r>
            <a:endParaRPr lang="zh-CN" altLang="en-US" dirty="0"/>
          </a:p>
        </p:txBody>
      </p:sp>
      <p:pic>
        <p:nvPicPr>
          <p:cNvPr id="3" name="图片 2">
            <a:extLst>
              <a:ext uri="{FF2B5EF4-FFF2-40B4-BE49-F238E27FC236}">
                <a16:creationId xmlns:a16="http://schemas.microsoft.com/office/drawing/2014/main" id="{D42C661A-976A-482E-A34E-3973ED7739AF}"/>
              </a:ext>
            </a:extLst>
          </p:cNvPr>
          <p:cNvPicPr>
            <a:picLocks noChangeAspect="1"/>
          </p:cNvPicPr>
          <p:nvPr/>
        </p:nvPicPr>
        <p:blipFill>
          <a:blip r:embed="rId3"/>
          <a:stretch>
            <a:fillRect/>
          </a:stretch>
        </p:blipFill>
        <p:spPr>
          <a:xfrm>
            <a:off x="238857" y="2040755"/>
            <a:ext cx="11714286" cy="3857143"/>
          </a:xfrm>
          <a:prstGeom prst="rect">
            <a:avLst/>
          </a:prstGeom>
        </p:spPr>
      </p:pic>
    </p:spTree>
    <p:extLst>
      <p:ext uri="{BB962C8B-B14F-4D97-AF65-F5344CB8AC3E}">
        <p14:creationId xmlns:p14="http://schemas.microsoft.com/office/powerpoint/2010/main" val="100080332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MuTual</a:t>
            </a:r>
            <a:r>
              <a:rPr lang="en-US" altLang="zh-CN" sz="2800" b="1" dirty="0">
                <a:latin typeface="Times New Roman" panose="02020603050405020304" pitchFamily="18" charset="0"/>
                <a:cs typeface="Times New Roman" panose="02020603050405020304" pitchFamily="18" charset="0"/>
              </a:rPr>
              <a:t>: A Dataset for Multi-Turn Dialogue Reasoning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https://www.aclweb.org/anthology/2020.acl-main.130/</a:t>
            </a:r>
            <a:endParaRPr lang="zh-CN" altLang="en-US" dirty="0"/>
          </a:p>
        </p:txBody>
      </p:sp>
      <p:pic>
        <p:nvPicPr>
          <p:cNvPr id="2" name="图片 1">
            <a:extLst>
              <a:ext uri="{FF2B5EF4-FFF2-40B4-BE49-F238E27FC236}">
                <a16:creationId xmlns:a16="http://schemas.microsoft.com/office/drawing/2014/main" id="{D724F167-551A-467D-A28F-500E86B3CB08}"/>
              </a:ext>
            </a:extLst>
          </p:cNvPr>
          <p:cNvPicPr>
            <a:picLocks noChangeAspect="1"/>
          </p:cNvPicPr>
          <p:nvPr/>
        </p:nvPicPr>
        <p:blipFill>
          <a:blip r:embed="rId3"/>
          <a:stretch>
            <a:fillRect/>
          </a:stretch>
        </p:blipFill>
        <p:spPr>
          <a:xfrm>
            <a:off x="1786476" y="1421709"/>
            <a:ext cx="8619048" cy="5095238"/>
          </a:xfrm>
          <a:prstGeom prst="rect">
            <a:avLst/>
          </a:prstGeom>
        </p:spPr>
      </p:pic>
    </p:spTree>
    <p:extLst>
      <p:ext uri="{BB962C8B-B14F-4D97-AF65-F5344CB8AC3E}">
        <p14:creationId xmlns:p14="http://schemas.microsoft.com/office/powerpoint/2010/main" val="279989563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MuTual</a:t>
            </a:r>
            <a:r>
              <a:rPr lang="en-US" altLang="zh-CN" sz="2800" b="1" dirty="0">
                <a:latin typeface="Times New Roman" panose="02020603050405020304" pitchFamily="18" charset="0"/>
                <a:cs typeface="Times New Roman" panose="02020603050405020304" pitchFamily="18" charset="0"/>
              </a:rPr>
              <a:t>: A Dataset for Multi-Turn Dialogue Reasoning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https://www.aclweb.org/anthology/2020.acl-main.130/</a:t>
            </a:r>
            <a:endParaRPr lang="zh-CN" altLang="en-US" dirty="0"/>
          </a:p>
        </p:txBody>
      </p:sp>
      <p:pic>
        <p:nvPicPr>
          <p:cNvPr id="3" name="图片 2">
            <a:extLst>
              <a:ext uri="{FF2B5EF4-FFF2-40B4-BE49-F238E27FC236}">
                <a16:creationId xmlns:a16="http://schemas.microsoft.com/office/drawing/2014/main" id="{42C15A96-269E-4653-910E-A2F205CA5456}"/>
              </a:ext>
            </a:extLst>
          </p:cNvPr>
          <p:cNvPicPr>
            <a:picLocks noChangeAspect="1"/>
          </p:cNvPicPr>
          <p:nvPr/>
        </p:nvPicPr>
        <p:blipFill>
          <a:blip r:embed="rId3"/>
          <a:stretch>
            <a:fillRect/>
          </a:stretch>
        </p:blipFill>
        <p:spPr>
          <a:xfrm>
            <a:off x="730976" y="1181270"/>
            <a:ext cx="10730048" cy="5229477"/>
          </a:xfrm>
          <a:prstGeom prst="rect">
            <a:avLst/>
          </a:prstGeom>
        </p:spPr>
      </p:pic>
    </p:spTree>
    <p:extLst>
      <p:ext uri="{BB962C8B-B14F-4D97-AF65-F5344CB8AC3E}">
        <p14:creationId xmlns:p14="http://schemas.microsoft.com/office/powerpoint/2010/main" val="39729957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MuTual</a:t>
            </a:r>
            <a:r>
              <a:rPr lang="en-US" altLang="zh-CN" sz="2800" b="1" dirty="0">
                <a:latin typeface="Times New Roman" panose="02020603050405020304" pitchFamily="18" charset="0"/>
                <a:cs typeface="Times New Roman" panose="02020603050405020304" pitchFamily="18" charset="0"/>
              </a:rPr>
              <a:t>: A Dataset for Multi-Turn Dialogue Reasoning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https://www.aclweb.org/anthology/2020.acl-main.130/</a:t>
            </a:r>
            <a:endParaRPr lang="zh-CN" altLang="en-US" dirty="0"/>
          </a:p>
        </p:txBody>
      </p:sp>
      <p:pic>
        <p:nvPicPr>
          <p:cNvPr id="3" name="图片 2">
            <a:extLst>
              <a:ext uri="{FF2B5EF4-FFF2-40B4-BE49-F238E27FC236}">
                <a16:creationId xmlns:a16="http://schemas.microsoft.com/office/drawing/2014/main" id="{03C6A075-875F-465B-A4DD-4F8990F9D8B5}"/>
              </a:ext>
            </a:extLst>
          </p:cNvPr>
          <p:cNvPicPr>
            <a:picLocks noChangeAspect="1"/>
          </p:cNvPicPr>
          <p:nvPr/>
        </p:nvPicPr>
        <p:blipFill rotWithShape="1">
          <a:blip r:embed="rId3"/>
          <a:srcRect b="47687"/>
          <a:stretch/>
        </p:blipFill>
        <p:spPr>
          <a:xfrm>
            <a:off x="143417" y="2188316"/>
            <a:ext cx="11905165" cy="3501263"/>
          </a:xfrm>
          <a:prstGeom prst="rect">
            <a:avLst/>
          </a:prstGeom>
        </p:spPr>
      </p:pic>
    </p:spTree>
    <p:extLst>
      <p:ext uri="{BB962C8B-B14F-4D97-AF65-F5344CB8AC3E}">
        <p14:creationId xmlns:p14="http://schemas.microsoft.com/office/powerpoint/2010/main" val="32926433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MuTual</a:t>
            </a:r>
            <a:r>
              <a:rPr lang="en-US" altLang="zh-CN" sz="2800" b="1" dirty="0">
                <a:latin typeface="Times New Roman" panose="02020603050405020304" pitchFamily="18" charset="0"/>
                <a:cs typeface="Times New Roman" panose="02020603050405020304" pitchFamily="18" charset="0"/>
              </a:rPr>
              <a:t>: A Dataset for Multi-Turn Dialogue Reasoning</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https://www.aclweb.org/anthology/2020.acl-main.130/</a:t>
            </a:r>
            <a:endParaRPr lang="zh-CN" altLang="en-US" dirty="0"/>
          </a:p>
        </p:txBody>
      </p:sp>
      <p:pic>
        <p:nvPicPr>
          <p:cNvPr id="3" name="图片 2">
            <a:extLst>
              <a:ext uri="{FF2B5EF4-FFF2-40B4-BE49-F238E27FC236}">
                <a16:creationId xmlns:a16="http://schemas.microsoft.com/office/drawing/2014/main" id="{03C6A075-875F-465B-A4DD-4F8990F9D8B5}"/>
              </a:ext>
            </a:extLst>
          </p:cNvPr>
          <p:cNvPicPr>
            <a:picLocks noChangeAspect="1"/>
          </p:cNvPicPr>
          <p:nvPr/>
        </p:nvPicPr>
        <p:blipFill rotWithShape="1">
          <a:blip r:embed="rId3"/>
          <a:srcRect t="52772" b="1380"/>
          <a:stretch/>
        </p:blipFill>
        <p:spPr>
          <a:xfrm>
            <a:off x="49439" y="2411730"/>
            <a:ext cx="12093121" cy="3116963"/>
          </a:xfrm>
          <a:prstGeom prst="rect">
            <a:avLst/>
          </a:prstGeom>
        </p:spPr>
      </p:pic>
    </p:spTree>
    <p:extLst>
      <p:ext uri="{BB962C8B-B14F-4D97-AF65-F5344CB8AC3E}">
        <p14:creationId xmlns:p14="http://schemas.microsoft.com/office/powerpoint/2010/main" val="332689102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MIE: A Medical Information Extractor towards Medical Dialogues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https://www.aclweb.org/anthology/2020.acl-main.576/</a:t>
            </a:r>
            <a:endParaRPr lang="zh-CN" altLang="en-US" dirty="0"/>
          </a:p>
        </p:txBody>
      </p:sp>
      <p:pic>
        <p:nvPicPr>
          <p:cNvPr id="2" name="图片 1">
            <a:extLst>
              <a:ext uri="{FF2B5EF4-FFF2-40B4-BE49-F238E27FC236}">
                <a16:creationId xmlns:a16="http://schemas.microsoft.com/office/drawing/2014/main" id="{E3ABD10C-2C4B-49F7-989C-FA691229DD15}"/>
              </a:ext>
            </a:extLst>
          </p:cNvPr>
          <p:cNvPicPr>
            <a:picLocks noChangeAspect="1"/>
          </p:cNvPicPr>
          <p:nvPr/>
        </p:nvPicPr>
        <p:blipFill>
          <a:blip r:embed="rId3"/>
          <a:stretch>
            <a:fillRect/>
          </a:stretch>
        </p:blipFill>
        <p:spPr>
          <a:xfrm>
            <a:off x="708313" y="1342507"/>
            <a:ext cx="10775373" cy="5331053"/>
          </a:xfrm>
          <a:prstGeom prst="rect">
            <a:avLst/>
          </a:prstGeom>
        </p:spPr>
      </p:pic>
    </p:spTree>
    <p:extLst>
      <p:ext uri="{BB962C8B-B14F-4D97-AF65-F5344CB8AC3E}">
        <p14:creationId xmlns:p14="http://schemas.microsoft.com/office/powerpoint/2010/main" val="396579920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MIE: A Medical Information Extractor towards Medical Dialogues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https://www.aclweb.org/anthology/2020.acl-main.576/</a:t>
            </a:r>
            <a:endParaRPr lang="zh-CN" altLang="en-US" dirty="0"/>
          </a:p>
        </p:txBody>
      </p:sp>
      <p:pic>
        <p:nvPicPr>
          <p:cNvPr id="3" name="图片 2">
            <a:extLst>
              <a:ext uri="{FF2B5EF4-FFF2-40B4-BE49-F238E27FC236}">
                <a16:creationId xmlns:a16="http://schemas.microsoft.com/office/drawing/2014/main" id="{EBA8B704-7ED8-486A-8A76-F0B959517FA4}"/>
              </a:ext>
            </a:extLst>
          </p:cNvPr>
          <p:cNvPicPr>
            <a:picLocks noChangeAspect="1"/>
          </p:cNvPicPr>
          <p:nvPr/>
        </p:nvPicPr>
        <p:blipFill>
          <a:blip r:embed="rId3"/>
          <a:stretch>
            <a:fillRect/>
          </a:stretch>
        </p:blipFill>
        <p:spPr>
          <a:xfrm>
            <a:off x="271895" y="1425028"/>
            <a:ext cx="11648209" cy="4933186"/>
          </a:xfrm>
          <a:prstGeom prst="rect">
            <a:avLst/>
          </a:prstGeom>
        </p:spPr>
      </p:pic>
    </p:spTree>
    <p:extLst>
      <p:ext uri="{BB962C8B-B14F-4D97-AF65-F5344CB8AC3E}">
        <p14:creationId xmlns:p14="http://schemas.microsoft.com/office/powerpoint/2010/main" val="359658382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Towards Conversational Recommendation over Multi-Type Dialogs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https://www.aclweb.org/anthology/2020.acl-main.98/</a:t>
            </a:r>
            <a:endParaRPr lang="zh-CN" altLang="en-US" dirty="0"/>
          </a:p>
        </p:txBody>
      </p:sp>
      <p:pic>
        <p:nvPicPr>
          <p:cNvPr id="2" name="图片 1">
            <a:extLst>
              <a:ext uri="{FF2B5EF4-FFF2-40B4-BE49-F238E27FC236}">
                <a16:creationId xmlns:a16="http://schemas.microsoft.com/office/drawing/2014/main" id="{E2241683-E1EE-4E5B-9A92-F2D3895DB8D9}"/>
              </a:ext>
            </a:extLst>
          </p:cNvPr>
          <p:cNvPicPr>
            <a:picLocks noChangeAspect="1"/>
          </p:cNvPicPr>
          <p:nvPr/>
        </p:nvPicPr>
        <p:blipFill>
          <a:blip r:embed="rId3"/>
          <a:stretch>
            <a:fillRect/>
          </a:stretch>
        </p:blipFill>
        <p:spPr>
          <a:xfrm>
            <a:off x="1543100" y="1177529"/>
            <a:ext cx="9105799" cy="5540458"/>
          </a:xfrm>
          <a:prstGeom prst="rect">
            <a:avLst/>
          </a:prstGeom>
        </p:spPr>
      </p:pic>
    </p:spTree>
    <p:extLst>
      <p:ext uri="{BB962C8B-B14F-4D97-AF65-F5344CB8AC3E}">
        <p14:creationId xmlns:p14="http://schemas.microsoft.com/office/powerpoint/2010/main" val="109529978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28172" y="533182"/>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a:t>
            </a:r>
            <a:r>
              <a:rPr lang="zh-CN" altLang="en-US" sz="3200" b="1" dirty="0">
                <a:latin typeface="Agency FB" panose="020B0503020202020204" pitchFamily="34" charset="0"/>
              </a:rPr>
              <a:t>长论文录用趋势</a:t>
            </a:r>
            <a:endParaRPr lang="en-US" altLang="zh-CN" sz="3200" b="1" dirty="0">
              <a:latin typeface="Agency FB" panose="020B0503020202020204" pitchFamily="34" charset="0"/>
            </a:endParaRPr>
          </a:p>
        </p:txBody>
      </p:sp>
      <p:pic>
        <p:nvPicPr>
          <p:cNvPr id="5" name="图片 4">
            <a:extLst>
              <a:ext uri="{FF2B5EF4-FFF2-40B4-BE49-F238E27FC236}">
                <a16:creationId xmlns:a16="http://schemas.microsoft.com/office/drawing/2014/main" id="{EDFAE4D1-1BC2-48E3-B980-A592D35F0CD0}"/>
              </a:ext>
            </a:extLst>
          </p:cNvPr>
          <p:cNvPicPr>
            <a:picLocks noChangeAspect="1"/>
          </p:cNvPicPr>
          <p:nvPr/>
        </p:nvPicPr>
        <p:blipFill>
          <a:blip r:embed="rId3"/>
          <a:stretch>
            <a:fillRect/>
          </a:stretch>
        </p:blipFill>
        <p:spPr>
          <a:xfrm>
            <a:off x="1174507" y="1500650"/>
            <a:ext cx="9699079" cy="4975651"/>
          </a:xfrm>
          <a:prstGeom prst="rect">
            <a:avLst/>
          </a:prstGeom>
        </p:spPr>
      </p:pic>
      <p:sp>
        <p:nvSpPr>
          <p:cNvPr id="6" name="矩形 5">
            <a:extLst>
              <a:ext uri="{FF2B5EF4-FFF2-40B4-BE49-F238E27FC236}">
                <a16:creationId xmlns:a16="http://schemas.microsoft.com/office/drawing/2014/main" id="{2294C2DE-33D0-4E69-8D53-6CF3BD3788CD}"/>
              </a:ext>
            </a:extLst>
          </p:cNvPr>
          <p:cNvSpPr/>
          <p:nvPr/>
        </p:nvSpPr>
        <p:spPr>
          <a:xfrm>
            <a:off x="6124057" y="0"/>
            <a:ext cx="5538760" cy="369332"/>
          </a:xfrm>
          <a:prstGeom prst="rect">
            <a:avLst/>
          </a:prstGeom>
        </p:spPr>
        <p:txBody>
          <a:bodyPr wrap="none">
            <a:spAutoFit/>
          </a:bodyPr>
          <a:lstStyle/>
          <a:p>
            <a:r>
              <a:rPr lang="zh-CN" altLang="en-US" dirty="0">
                <a:solidFill>
                  <a:srgbClr val="333333"/>
                </a:solidFill>
                <a:latin typeface="Hiragino Sans GB"/>
              </a:rPr>
              <a:t>图源：</a:t>
            </a:r>
            <a:r>
              <a:rPr lang="en-US" altLang="zh-CN" dirty="0">
                <a:solidFill>
                  <a:srgbClr val="333333"/>
                </a:solidFill>
                <a:latin typeface="Hiragino Sans GB"/>
              </a:rPr>
              <a:t>https://www.jiqizhixin.com/articles/2020-05-27-3</a:t>
            </a:r>
            <a:endParaRPr lang="zh-CN" altLang="en-US" dirty="0"/>
          </a:p>
        </p:txBody>
      </p:sp>
    </p:spTree>
    <p:extLst>
      <p:ext uri="{BB962C8B-B14F-4D97-AF65-F5344CB8AC3E}">
        <p14:creationId xmlns:p14="http://schemas.microsoft.com/office/powerpoint/2010/main" val="109952624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Towards Conversational Recommendation over Multi-Type Dialogs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000425" cy="369332"/>
          </a:xfrm>
          <a:prstGeom prst="rect">
            <a:avLst/>
          </a:prstGeom>
        </p:spPr>
        <p:txBody>
          <a:bodyPr wrap="none">
            <a:spAutoFit/>
          </a:bodyPr>
          <a:lstStyle/>
          <a:p>
            <a:r>
              <a:rPr lang="zh-CN" altLang="en-US" dirty="0">
                <a:solidFill>
                  <a:srgbClr val="333333"/>
                </a:solidFill>
                <a:latin typeface="Hiragino Sans GB"/>
              </a:rPr>
              <a:t>图片来源：</a:t>
            </a:r>
            <a:r>
              <a:rPr lang="en-US" altLang="zh-CN" dirty="0">
                <a:solidFill>
                  <a:srgbClr val="333333"/>
                </a:solidFill>
                <a:latin typeface="Hiragino Sans GB"/>
              </a:rPr>
              <a:t>https://www.jiqizhixin.com/articles/2020-09-10-3</a:t>
            </a:r>
            <a:endParaRPr lang="zh-CN" altLang="en-US" dirty="0"/>
          </a:p>
        </p:txBody>
      </p:sp>
      <p:pic>
        <p:nvPicPr>
          <p:cNvPr id="1028" name="Picture 4" descr="https://image.jiqizhixin.com/uploads/editor/691d2f56-75b6-411b-9876-a33dcb74ca02/640.png">
            <a:extLst>
              <a:ext uri="{FF2B5EF4-FFF2-40B4-BE49-F238E27FC236}">
                <a16:creationId xmlns:a16="http://schemas.microsoft.com/office/drawing/2014/main" id="{AAA6F039-C130-46F4-B24E-2D319EDCF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410" y="1212273"/>
            <a:ext cx="10287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59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Towards Conversational Recommendation over Multi-Type Dialogs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000425" cy="369332"/>
          </a:xfrm>
          <a:prstGeom prst="rect">
            <a:avLst/>
          </a:prstGeom>
        </p:spPr>
        <p:txBody>
          <a:bodyPr wrap="none">
            <a:spAutoFit/>
          </a:bodyPr>
          <a:lstStyle/>
          <a:p>
            <a:r>
              <a:rPr lang="zh-CN" altLang="en-US" dirty="0">
                <a:solidFill>
                  <a:srgbClr val="333333"/>
                </a:solidFill>
                <a:latin typeface="Hiragino Sans GB"/>
              </a:rPr>
              <a:t>图片来源：</a:t>
            </a:r>
            <a:r>
              <a:rPr lang="en-US" altLang="zh-CN" dirty="0">
                <a:solidFill>
                  <a:srgbClr val="333333"/>
                </a:solidFill>
                <a:latin typeface="Hiragino Sans GB"/>
              </a:rPr>
              <a:t>https://www.jiqizhixin.com/articles/2020-09-10-3</a:t>
            </a:r>
            <a:endParaRPr lang="zh-CN" altLang="en-US" dirty="0"/>
          </a:p>
        </p:txBody>
      </p:sp>
      <p:pic>
        <p:nvPicPr>
          <p:cNvPr id="1026" name="Picture 2" descr="https://image.jiqizhixin.com/uploads/editor/52baaab9-9be7-46c8-9ffd-be029c94ac12/640.png">
            <a:extLst>
              <a:ext uri="{FF2B5EF4-FFF2-40B4-BE49-F238E27FC236}">
                <a16:creationId xmlns:a16="http://schemas.microsoft.com/office/drawing/2014/main" id="{C3888AD7-6413-4968-A06A-272E304F8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38" y="1160463"/>
            <a:ext cx="102870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4310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ChartDialogs</a:t>
            </a:r>
            <a:r>
              <a:rPr lang="en-US" altLang="zh-CN" sz="2800" b="1" dirty="0">
                <a:latin typeface="Times New Roman" panose="02020603050405020304" pitchFamily="18" charset="0"/>
                <a:cs typeface="Times New Roman" panose="02020603050405020304" pitchFamily="18" charset="0"/>
              </a:rPr>
              <a:t>: Plotting from Natural Language Instructions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https://www.aclweb.org/anthology/2020.acl-main.328/</a:t>
            </a:r>
            <a:endParaRPr lang="zh-CN" altLang="en-US" dirty="0"/>
          </a:p>
        </p:txBody>
      </p:sp>
      <p:pic>
        <p:nvPicPr>
          <p:cNvPr id="4" name="图片 3">
            <a:extLst>
              <a:ext uri="{FF2B5EF4-FFF2-40B4-BE49-F238E27FC236}">
                <a16:creationId xmlns:a16="http://schemas.microsoft.com/office/drawing/2014/main" id="{2B852780-4D49-4236-9599-EC00E20B12E4}"/>
              </a:ext>
            </a:extLst>
          </p:cNvPr>
          <p:cNvPicPr>
            <a:picLocks noChangeAspect="1"/>
          </p:cNvPicPr>
          <p:nvPr/>
        </p:nvPicPr>
        <p:blipFill>
          <a:blip r:embed="rId3"/>
          <a:stretch>
            <a:fillRect/>
          </a:stretch>
        </p:blipFill>
        <p:spPr>
          <a:xfrm>
            <a:off x="236608" y="1365327"/>
            <a:ext cx="11617036" cy="5164056"/>
          </a:xfrm>
          <a:prstGeom prst="rect">
            <a:avLst/>
          </a:prstGeom>
        </p:spPr>
      </p:pic>
    </p:spTree>
    <p:extLst>
      <p:ext uri="{BB962C8B-B14F-4D97-AF65-F5344CB8AC3E}">
        <p14:creationId xmlns:p14="http://schemas.microsoft.com/office/powerpoint/2010/main" val="191533858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ChartDialogs</a:t>
            </a:r>
            <a:r>
              <a:rPr lang="en-US" altLang="zh-CN" sz="2800" b="1" dirty="0">
                <a:latin typeface="Times New Roman" panose="02020603050405020304" pitchFamily="18" charset="0"/>
                <a:cs typeface="Times New Roman" panose="02020603050405020304" pitchFamily="18" charset="0"/>
              </a:rPr>
              <a:t>: Plotting from Natural Language Instructions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https://www.aclweb.org/anthology/2020.acl-main.328/</a:t>
            </a:r>
            <a:endParaRPr lang="zh-CN" altLang="en-US" dirty="0"/>
          </a:p>
        </p:txBody>
      </p:sp>
      <p:pic>
        <p:nvPicPr>
          <p:cNvPr id="2" name="图片 1">
            <a:extLst>
              <a:ext uri="{FF2B5EF4-FFF2-40B4-BE49-F238E27FC236}">
                <a16:creationId xmlns:a16="http://schemas.microsoft.com/office/drawing/2014/main" id="{31AB6763-53B4-422C-95F4-5FB2C995BB15}"/>
              </a:ext>
            </a:extLst>
          </p:cNvPr>
          <p:cNvPicPr>
            <a:picLocks noChangeAspect="1"/>
          </p:cNvPicPr>
          <p:nvPr/>
        </p:nvPicPr>
        <p:blipFill>
          <a:blip r:embed="rId3"/>
          <a:stretch>
            <a:fillRect/>
          </a:stretch>
        </p:blipFill>
        <p:spPr>
          <a:xfrm>
            <a:off x="282286" y="1541974"/>
            <a:ext cx="11627427" cy="4955009"/>
          </a:xfrm>
          <a:prstGeom prst="rect">
            <a:avLst/>
          </a:prstGeom>
        </p:spPr>
      </p:pic>
    </p:spTree>
    <p:extLst>
      <p:ext uri="{BB962C8B-B14F-4D97-AF65-F5344CB8AC3E}">
        <p14:creationId xmlns:p14="http://schemas.microsoft.com/office/powerpoint/2010/main" val="4392790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cs typeface="Times New Roman" panose="02020603050405020304" pitchFamily="18" charset="0"/>
              </a:rPr>
              <a:t>ChartDialogs</a:t>
            </a:r>
            <a:r>
              <a:rPr lang="en-US" altLang="zh-CN" sz="2800" b="1" dirty="0">
                <a:latin typeface="Times New Roman" panose="02020603050405020304" pitchFamily="18" charset="0"/>
                <a:cs typeface="Times New Roman" panose="02020603050405020304" pitchFamily="18" charset="0"/>
              </a:rPr>
              <a:t>: Plotting from Natural Language Instructions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https://www.aclweb.org/anthology/2020.acl-main.328/</a:t>
            </a:r>
            <a:endParaRPr lang="zh-CN" altLang="en-US" dirty="0"/>
          </a:p>
        </p:txBody>
      </p:sp>
      <p:pic>
        <p:nvPicPr>
          <p:cNvPr id="4" name="图片 3">
            <a:extLst>
              <a:ext uri="{FF2B5EF4-FFF2-40B4-BE49-F238E27FC236}">
                <a16:creationId xmlns:a16="http://schemas.microsoft.com/office/drawing/2014/main" id="{A8C525DC-6DA9-48A4-9AAE-C5D4B021F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8" y="1996683"/>
            <a:ext cx="11853644" cy="4098464"/>
          </a:xfrm>
          <a:prstGeom prst="rect">
            <a:avLst/>
          </a:prstGeom>
        </p:spPr>
      </p:pic>
    </p:spTree>
    <p:extLst>
      <p:ext uri="{BB962C8B-B14F-4D97-AF65-F5344CB8AC3E}">
        <p14:creationId xmlns:p14="http://schemas.microsoft.com/office/powerpoint/2010/main" val="80558140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it-IT" altLang="zh-CN" sz="2800" b="1" dirty="0">
                <a:latin typeface="Times New Roman" panose="02020603050405020304" pitchFamily="18" charset="0"/>
                <a:cs typeface="Times New Roman" panose="02020603050405020304" pitchFamily="18" charset="0"/>
              </a:rPr>
              <a:t>More Diverse Dialogue Datasets via Diversity-Informed Data Collection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https://www.aclweb.org/anthology/2020.acl-main.446/</a:t>
            </a:r>
            <a:endParaRPr lang="zh-CN" altLang="en-US" dirty="0"/>
          </a:p>
        </p:txBody>
      </p:sp>
      <p:pic>
        <p:nvPicPr>
          <p:cNvPr id="4" name="图片 3">
            <a:extLst>
              <a:ext uri="{FF2B5EF4-FFF2-40B4-BE49-F238E27FC236}">
                <a16:creationId xmlns:a16="http://schemas.microsoft.com/office/drawing/2014/main" id="{6A339416-C3A7-4DBF-9D71-88AAC07D90DC}"/>
              </a:ext>
            </a:extLst>
          </p:cNvPr>
          <p:cNvPicPr>
            <a:picLocks noChangeAspect="1"/>
          </p:cNvPicPr>
          <p:nvPr/>
        </p:nvPicPr>
        <p:blipFill>
          <a:blip r:embed="rId3"/>
          <a:stretch>
            <a:fillRect/>
          </a:stretch>
        </p:blipFill>
        <p:spPr>
          <a:xfrm>
            <a:off x="1082680" y="1356433"/>
            <a:ext cx="3603620" cy="5418440"/>
          </a:xfrm>
          <a:prstGeom prst="rect">
            <a:avLst/>
          </a:prstGeom>
        </p:spPr>
      </p:pic>
      <p:pic>
        <p:nvPicPr>
          <p:cNvPr id="5" name="图片 4">
            <a:extLst>
              <a:ext uri="{FF2B5EF4-FFF2-40B4-BE49-F238E27FC236}">
                <a16:creationId xmlns:a16="http://schemas.microsoft.com/office/drawing/2014/main" id="{7E9FE42D-D648-4F8A-9961-3C87297B6E0D}"/>
              </a:ext>
            </a:extLst>
          </p:cNvPr>
          <p:cNvPicPr>
            <a:picLocks noChangeAspect="1"/>
          </p:cNvPicPr>
          <p:nvPr/>
        </p:nvPicPr>
        <p:blipFill>
          <a:blip r:embed="rId4"/>
          <a:stretch>
            <a:fillRect/>
          </a:stretch>
        </p:blipFill>
        <p:spPr>
          <a:xfrm>
            <a:off x="5888182" y="1134402"/>
            <a:ext cx="4149436" cy="5723598"/>
          </a:xfrm>
          <a:prstGeom prst="rect">
            <a:avLst/>
          </a:prstGeom>
        </p:spPr>
      </p:pic>
    </p:spTree>
    <p:extLst>
      <p:ext uri="{BB962C8B-B14F-4D97-AF65-F5344CB8AC3E}">
        <p14:creationId xmlns:p14="http://schemas.microsoft.com/office/powerpoint/2010/main" val="24539696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it-IT" altLang="zh-CN" sz="2800" b="1" dirty="0">
                <a:latin typeface="Times New Roman" panose="02020603050405020304" pitchFamily="18" charset="0"/>
                <a:cs typeface="Times New Roman" panose="02020603050405020304" pitchFamily="18" charset="0"/>
              </a:rPr>
              <a:t>More Diverse Dialogue Datasets via Diversity-Informed Data Collection</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577122"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https://www.aclweb.org/anthology/2020.acl-main.446/</a:t>
            </a:r>
            <a:endParaRPr lang="zh-CN" altLang="en-US" dirty="0"/>
          </a:p>
        </p:txBody>
      </p:sp>
      <p:pic>
        <p:nvPicPr>
          <p:cNvPr id="2" name="图片 1">
            <a:extLst>
              <a:ext uri="{FF2B5EF4-FFF2-40B4-BE49-F238E27FC236}">
                <a16:creationId xmlns:a16="http://schemas.microsoft.com/office/drawing/2014/main" id="{BC0E5D1A-36F4-4C06-9056-CB9B6F01EFD7}"/>
              </a:ext>
            </a:extLst>
          </p:cNvPr>
          <p:cNvPicPr>
            <a:picLocks noChangeAspect="1"/>
          </p:cNvPicPr>
          <p:nvPr/>
        </p:nvPicPr>
        <p:blipFill>
          <a:blip r:embed="rId3"/>
          <a:stretch>
            <a:fillRect/>
          </a:stretch>
        </p:blipFill>
        <p:spPr>
          <a:xfrm>
            <a:off x="725991" y="1520846"/>
            <a:ext cx="5598711" cy="5098164"/>
          </a:xfrm>
          <a:prstGeom prst="rect">
            <a:avLst/>
          </a:prstGeom>
        </p:spPr>
      </p:pic>
      <p:pic>
        <p:nvPicPr>
          <p:cNvPr id="3" name="图片 2">
            <a:extLst>
              <a:ext uri="{FF2B5EF4-FFF2-40B4-BE49-F238E27FC236}">
                <a16:creationId xmlns:a16="http://schemas.microsoft.com/office/drawing/2014/main" id="{E22371CD-F02B-40A2-BB8D-4BB9066DDA40}"/>
              </a:ext>
            </a:extLst>
          </p:cNvPr>
          <p:cNvPicPr>
            <a:picLocks noChangeAspect="1"/>
          </p:cNvPicPr>
          <p:nvPr/>
        </p:nvPicPr>
        <p:blipFill>
          <a:blip r:embed="rId4"/>
          <a:stretch>
            <a:fillRect/>
          </a:stretch>
        </p:blipFill>
        <p:spPr>
          <a:xfrm>
            <a:off x="6928397" y="1131947"/>
            <a:ext cx="3950885" cy="5726053"/>
          </a:xfrm>
          <a:prstGeom prst="rect">
            <a:avLst/>
          </a:prstGeom>
        </p:spPr>
      </p:pic>
    </p:spTree>
    <p:extLst>
      <p:ext uri="{BB962C8B-B14F-4D97-AF65-F5344CB8AC3E}">
        <p14:creationId xmlns:p14="http://schemas.microsoft.com/office/powerpoint/2010/main" val="11728912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10933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cs typeface="Times New Roman" panose="02020603050405020304" pitchFamily="18" charset="0"/>
              </a:rPr>
              <a:t>ConvLab-2: An Open-Source Toolkit for Building, Evaluating, and </a:t>
            </a:r>
            <a:r>
              <a:rPr lang="en-US" altLang="zh-CN" sz="2800" b="1" dirty="0">
                <a:highlight>
                  <a:srgbClr val="FFFF00"/>
                </a:highlight>
                <a:latin typeface="Times New Roman" panose="02020603050405020304" pitchFamily="18" charset="0"/>
                <a:cs typeface="Times New Roman" panose="02020603050405020304" pitchFamily="18" charset="0"/>
              </a:rPr>
              <a:t>Diagnosing</a:t>
            </a:r>
            <a:r>
              <a:rPr lang="en-US" altLang="zh-CN" sz="2800" b="1" dirty="0">
                <a:latin typeface="Times New Roman" panose="02020603050405020304" pitchFamily="18" charset="0"/>
                <a:cs typeface="Times New Roman" panose="02020603050405020304" pitchFamily="18" charset="0"/>
              </a:rPr>
              <a:t> Dialogue Systems</a:t>
            </a:r>
          </a:p>
        </p:txBody>
      </p:sp>
      <p:sp>
        <p:nvSpPr>
          <p:cNvPr id="9" name="矩形 8">
            <a:extLst>
              <a:ext uri="{FF2B5EF4-FFF2-40B4-BE49-F238E27FC236}">
                <a16:creationId xmlns:a16="http://schemas.microsoft.com/office/drawing/2014/main" id="{4E8ED512-8AED-43B9-813D-82E8AD2F8745}"/>
              </a:ext>
            </a:extLst>
          </p:cNvPr>
          <p:cNvSpPr/>
          <p:nvPr/>
        </p:nvSpPr>
        <p:spPr>
          <a:xfrm>
            <a:off x="5702926" y="0"/>
            <a:ext cx="6666890" cy="369332"/>
          </a:xfrm>
          <a:prstGeom prst="rect">
            <a:avLst/>
          </a:prstGeom>
        </p:spPr>
        <p:txBody>
          <a:bodyPr wrap="none">
            <a:spAutoFit/>
          </a:bodyPr>
          <a:lstStyle/>
          <a:p>
            <a:r>
              <a:rPr lang="zh-CN" altLang="en-US" dirty="0">
                <a:solidFill>
                  <a:srgbClr val="333333"/>
                </a:solidFill>
                <a:latin typeface="Hiragino Sans GB"/>
              </a:rPr>
              <a:t>文章来源：</a:t>
            </a:r>
            <a:r>
              <a:rPr lang="en-US" altLang="zh-CN" dirty="0">
                <a:solidFill>
                  <a:srgbClr val="333333"/>
                </a:solidFill>
                <a:latin typeface="Hiragino Sans GB"/>
              </a:rPr>
              <a:t>https://www.aclweb.org/anthology/2020.acl-demos.19/</a:t>
            </a:r>
            <a:endParaRPr lang="zh-CN" altLang="en-US" dirty="0"/>
          </a:p>
        </p:txBody>
      </p:sp>
      <p:pic>
        <p:nvPicPr>
          <p:cNvPr id="2" name="图片 1">
            <a:extLst>
              <a:ext uri="{FF2B5EF4-FFF2-40B4-BE49-F238E27FC236}">
                <a16:creationId xmlns:a16="http://schemas.microsoft.com/office/drawing/2014/main" id="{4F807CAF-5AF4-4455-B999-1DD70EA1D4EB}"/>
              </a:ext>
            </a:extLst>
          </p:cNvPr>
          <p:cNvPicPr>
            <a:picLocks noChangeAspect="1"/>
          </p:cNvPicPr>
          <p:nvPr/>
        </p:nvPicPr>
        <p:blipFill>
          <a:blip r:embed="rId3"/>
          <a:stretch>
            <a:fillRect/>
          </a:stretch>
        </p:blipFill>
        <p:spPr>
          <a:xfrm>
            <a:off x="6765175" y="1125305"/>
            <a:ext cx="4542391" cy="5639175"/>
          </a:xfrm>
          <a:prstGeom prst="rect">
            <a:avLst/>
          </a:prstGeom>
        </p:spPr>
      </p:pic>
      <p:sp>
        <p:nvSpPr>
          <p:cNvPr id="5" name="Rectangle 13">
            <a:extLst>
              <a:ext uri="{FF2B5EF4-FFF2-40B4-BE49-F238E27FC236}">
                <a16:creationId xmlns:a16="http://schemas.microsoft.com/office/drawing/2014/main" id="{D6C52F3E-505D-4BCF-A253-91BF69179F57}"/>
              </a:ext>
            </a:extLst>
          </p:cNvPr>
          <p:cNvSpPr/>
          <p:nvPr/>
        </p:nvSpPr>
        <p:spPr bwMode="auto">
          <a:xfrm>
            <a:off x="161623" y="1520845"/>
            <a:ext cx="6373401" cy="5262979"/>
          </a:xfrm>
          <a:prstGeom prst="rect">
            <a:avLst/>
          </a:prstGeom>
        </p:spPr>
        <p:txBody>
          <a:bodyPr wrap="square">
            <a:spAutoFit/>
          </a:bodyPr>
          <a:lstStyle/>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NLU</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STC</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MILU</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BERTNLU</a:t>
            </a:r>
          </a:p>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DST</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rule</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MDBT</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SUMBT </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TRADE</a:t>
            </a:r>
          </a:p>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Policy</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rule</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Imitation</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REINFORCE</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PPO</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GDPL</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MDRG</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HDSA</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LaRL</a:t>
            </a:r>
            <a:endPar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Simulator policy</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Agenda</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VHUS</a:t>
            </a:r>
          </a:p>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NLG</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Template</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SCLSTM</a:t>
            </a:r>
          </a:p>
          <a:p>
            <a:pPr marL="457200" indent="-457200">
              <a:buFont typeface="Arial" panose="020B0604020202020204" pitchFamily="34" charset="0"/>
              <a:buChar char="•"/>
              <a:defRPr/>
            </a:pPr>
            <a:r>
              <a:rPr lang="en-US" altLang="zh-CN" sz="28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EndEnd</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Sequicity</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DAMD</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ROLL-OUTS</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RL</a:t>
            </a:r>
          </a:p>
          <a:p>
            <a:pPr marL="457200" indent="-457200">
              <a:buFont typeface="Arial" panose="020B0604020202020204" pitchFamily="34" charset="0"/>
              <a:buChar char="•"/>
              <a:defRPr/>
            </a:pP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Datasets</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CamRest676</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MultiWOZ</a:t>
            </a:r>
            <a:r>
              <a:rPr lang="en-US" altLang="zh-CN"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 2.1</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CrossWOZ</a:t>
            </a:r>
            <a:r>
              <a:rPr lang="zh-CN" altLang="en-US" sz="28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rPr>
              <a:t>DealOrNoDeal</a:t>
            </a:r>
            <a:endParaRPr lang="en-US" altLang="zh-CN" sz="3200" dirty="0">
              <a:solidFill>
                <a:prstClr val="black">
                  <a:lumMod val="85000"/>
                  <a:lumOff val="1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712636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11307" y="1498600"/>
            <a:ext cx="2020186" cy="3782992"/>
          </a:xfrm>
          <a:prstGeom prst="rect">
            <a:avLst/>
          </a:prstGeom>
          <a:noFill/>
          <a:ln>
            <a:solidFill>
              <a:schemeClr val="tx1">
                <a:lumMod val="75000"/>
                <a:lumOff val="2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V="1">
            <a:off x="4615543" y="579835"/>
            <a:ext cx="4361147" cy="436114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211225" y="1389960"/>
            <a:ext cx="2020186" cy="378299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634335" y="2174821"/>
            <a:ext cx="923330" cy="2213269"/>
          </a:xfrm>
          <a:prstGeom prst="rect">
            <a:avLst/>
          </a:prstGeom>
          <a:noFill/>
          <a:effectLst/>
        </p:spPr>
        <p:txBody>
          <a:bodyPr vert="eaVert" wrap="square" rtlCol="0">
            <a:spAutoFit/>
          </a:bodyPr>
          <a:lstStyle/>
          <a:p>
            <a:pPr algn="dist"/>
            <a:r>
              <a:rPr lang="zh-CN" altLang="en-US" sz="48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谢谢</a:t>
            </a:r>
          </a:p>
        </p:txBody>
      </p:sp>
      <p:cxnSp>
        <p:nvCxnSpPr>
          <p:cNvPr id="23" name="直接连接符 22"/>
          <p:cNvCxnSpPr/>
          <p:nvPr/>
        </p:nvCxnSpPr>
        <p:spPr>
          <a:xfrm flipH="1">
            <a:off x="3612707" y="4141347"/>
            <a:ext cx="1498600" cy="1498600"/>
          </a:xfrm>
          <a:prstGeom prst="line">
            <a:avLst/>
          </a:prstGeom>
          <a:ln w="698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049279" y="1209935"/>
            <a:ext cx="2548054" cy="2548054"/>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26" name="矩形 17"/>
          <p:cNvSpPr>
            <a:spLocks noChangeArrowheads="1"/>
          </p:cNvSpPr>
          <p:nvPr/>
        </p:nvSpPr>
        <p:spPr bwMode="auto">
          <a:xfrm>
            <a:off x="5171377" y="4733692"/>
            <a:ext cx="2024080" cy="27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10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THANKS FOR WATCHING</a:t>
            </a:r>
          </a:p>
        </p:txBody>
      </p:sp>
      <p:cxnSp>
        <p:nvCxnSpPr>
          <p:cNvPr id="4" name="直接连接符 3"/>
          <p:cNvCxnSpPr/>
          <p:nvPr/>
        </p:nvCxnSpPr>
        <p:spPr>
          <a:xfrm>
            <a:off x="5473932" y="4676754"/>
            <a:ext cx="1407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8673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1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14:presetBounceEnd="6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60000">
                                          <p:cBhvr additive="base">
                                            <p:cTn id="11" dur="1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by="(-#ppt_w*2)" calcmode="lin" valueType="num">
                                          <p:cBhvr rctx="PPT">
                                            <p:cTn id="19" dur="500" autoRev="1" fill="hold">
                                              <p:stCondLst>
                                                <p:cond delay="0"/>
                                              </p:stCondLst>
                                            </p:cTn>
                                            <p:tgtEl>
                                              <p:spTgt spid="21"/>
                                            </p:tgtEl>
                                            <p:attrNameLst>
                                              <p:attrName>ppt_w</p:attrName>
                                            </p:attrNameLst>
                                          </p:cBhvr>
                                        </p:anim>
                                        <p:anim by="(#ppt_w*0.50)" calcmode="lin" valueType="num">
                                          <p:cBhvr>
                                            <p:cTn id="20" dur="500" decel="50000" autoRev="1" fill="hold">
                                              <p:stCondLst>
                                                <p:cond delay="0"/>
                                              </p:stCondLst>
                                            </p:cTn>
                                            <p:tgtEl>
                                              <p:spTgt spid="21"/>
                                            </p:tgtEl>
                                            <p:attrNameLst>
                                              <p:attrName>ppt_x</p:attrName>
                                            </p:attrNameLst>
                                          </p:cBhvr>
                                        </p:anim>
                                        <p:anim from="(-#ppt_h/2)" to="(#ppt_y)" calcmode="lin" valueType="num">
                                          <p:cBhvr>
                                            <p:cTn id="21" dur="1000" fill="hold">
                                              <p:stCondLst>
                                                <p:cond delay="0"/>
                                              </p:stCondLst>
                                            </p:cTn>
                                            <p:tgtEl>
                                              <p:spTgt spid="21"/>
                                            </p:tgtEl>
                                            <p:attrNameLst>
                                              <p:attrName>ppt_y</p:attrName>
                                            </p:attrNameLst>
                                          </p:cBhvr>
                                        </p:anim>
                                        <p:animRot by="21600000">
                                          <p:cBhvr>
                                            <p:cTn id="22" dur="1000" fill="hold">
                                              <p:stCondLst>
                                                <p:cond delay="0"/>
                                              </p:stCondLst>
                                            </p:cTn>
                                            <p:tgtEl>
                                              <p:spTgt spid="21"/>
                                            </p:tgtEl>
                                            <p:attrNameLst>
                                              <p:attrName>r</p:attrName>
                                            </p:attrNameLst>
                                          </p:cBhvr>
                                        </p:animRot>
                                      </p:childTnLst>
                                    </p:cTn>
                                  </p:par>
                                  <p:par>
                                    <p:cTn id="23" presetID="2" presetClass="entr" presetSubtype="12" accel="60000" fill="hold" nodeType="withEffect" p14:presetBounceEnd="60000">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14:bounceEnd="60000">
                                          <p:cBhvr additive="base">
                                            <p:cTn id="25" dur="1250" fill="hold"/>
                                            <p:tgtEl>
                                              <p:spTgt spid="23"/>
                                            </p:tgtEl>
                                            <p:attrNameLst>
                                              <p:attrName>ppt_x</p:attrName>
                                            </p:attrNameLst>
                                          </p:cBhvr>
                                          <p:tavLst>
                                            <p:tav tm="0">
                                              <p:val>
                                                <p:strVal val="0-#ppt_w/2"/>
                                              </p:val>
                                            </p:tav>
                                            <p:tav tm="100000">
                                              <p:val>
                                                <p:strVal val="#ppt_x"/>
                                              </p:val>
                                            </p:tav>
                                          </p:tavLst>
                                        </p:anim>
                                        <p:anim calcmode="lin" valueType="num" p14:bounceEnd="60000">
                                          <p:cBhvr additive="base">
                                            <p:cTn id="26" dur="125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3" accel="60000" fill="hold" nodeType="withEffect" p14:presetBounceEnd="60000">
                                      <p:stCondLst>
                                        <p:cond delay="250"/>
                                      </p:stCondLst>
                                      <p:childTnLst>
                                        <p:set>
                                          <p:cBhvr>
                                            <p:cTn id="28" dur="1" fill="hold">
                                              <p:stCondLst>
                                                <p:cond delay="0"/>
                                              </p:stCondLst>
                                            </p:cTn>
                                            <p:tgtEl>
                                              <p:spTgt spid="24"/>
                                            </p:tgtEl>
                                            <p:attrNameLst>
                                              <p:attrName>style.visibility</p:attrName>
                                            </p:attrNameLst>
                                          </p:cBhvr>
                                          <p:to>
                                            <p:strVal val="visible"/>
                                          </p:to>
                                        </p:set>
                                        <p:anim calcmode="lin" valueType="num" p14:bounceEnd="60000">
                                          <p:cBhvr additive="base">
                                            <p:cTn id="29" dur="125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30" dur="125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25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ppt_x"/>
                                              </p:val>
                                            </p:tav>
                                            <p:tav tm="100000">
                                              <p:val>
                                                <p:strVal val="#ppt_x"/>
                                              </p:val>
                                            </p:tav>
                                          </p:tavLst>
                                        </p:anim>
                                        <p:anim calcmode="lin" valueType="num">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by="(-#ppt_w*2)" calcmode="lin" valueType="num">
                                          <p:cBhvr rctx="PPT">
                                            <p:cTn id="19" dur="500" autoRev="1" fill="hold">
                                              <p:stCondLst>
                                                <p:cond delay="0"/>
                                              </p:stCondLst>
                                            </p:cTn>
                                            <p:tgtEl>
                                              <p:spTgt spid="21"/>
                                            </p:tgtEl>
                                            <p:attrNameLst>
                                              <p:attrName>ppt_w</p:attrName>
                                            </p:attrNameLst>
                                          </p:cBhvr>
                                        </p:anim>
                                        <p:anim by="(#ppt_w*0.50)" calcmode="lin" valueType="num">
                                          <p:cBhvr>
                                            <p:cTn id="20" dur="500" decel="50000" autoRev="1" fill="hold">
                                              <p:stCondLst>
                                                <p:cond delay="0"/>
                                              </p:stCondLst>
                                            </p:cTn>
                                            <p:tgtEl>
                                              <p:spTgt spid="21"/>
                                            </p:tgtEl>
                                            <p:attrNameLst>
                                              <p:attrName>ppt_x</p:attrName>
                                            </p:attrNameLst>
                                          </p:cBhvr>
                                        </p:anim>
                                        <p:anim from="(-#ppt_h/2)" to="(#ppt_y)" calcmode="lin" valueType="num">
                                          <p:cBhvr>
                                            <p:cTn id="21" dur="1000" fill="hold">
                                              <p:stCondLst>
                                                <p:cond delay="0"/>
                                              </p:stCondLst>
                                            </p:cTn>
                                            <p:tgtEl>
                                              <p:spTgt spid="21"/>
                                            </p:tgtEl>
                                            <p:attrNameLst>
                                              <p:attrName>ppt_y</p:attrName>
                                            </p:attrNameLst>
                                          </p:cBhvr>
                                        </p:anim>
                                        <p:animRot by="21600000">
                                          <p:cBhvr>
                                            <p:cTn id="22" dur="1000" fill="hold">
                                              <p:stCondLst>
                                                <p:cond delay="0"/>
                                              </p:stCondLst>
                                            </p:cTn>
                                            <p:tgtEl>
                                              <p:spTgt spid="21"/>
                                            </p:tgtEl>
                                            <p:attrNameLst>
                                              <p:attrName>r</p:attrName>
                                            </p:attrNameLst>
                                          </p:cBhvr>
                                        </p:animRot>
                                      </p:childTnLst>
                                    </p:cTn>
                                  </p:par>
                                  <p:par>
                                    <p:cTn id="23" presetID="2" presetClass="entr" presetSubtype="12" accel="6000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250" fill="hold"/>
                                            <p:tgtEl>
                                              <p:spTgt spid="23"/>
                                            </p:tgtEl>
                                            <p:attrNameLst>
                                              <p:attrName>ppt_x</p:attrName>
                                            </p:attrNameLst>
                                          </p:cBhvr>
                                          <p:tavLst>
                                            <p:tav tm="0">
                                              <p:val>
                                                <p:strVal val="0-#ppt_w/2"/>
                                              </p:val>
                                            </p:tav>
                                            <p:tav tm="100000">
                                              <p:val>
                                                <p:strVal val="#ppt_x"/>
                                              </p:val>
                                            </p:tav>
                                          </p:tavLst>
                                        </p:anim>
                                        <p:anim calcmode="lin" valueType="num">
                                          <p:cBhvr additive="base">
                                            <p:cTn id="26" dur="125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3" accel="6000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250" fill="hold"/>
                                            <p:tgtEl>
                                              <p:spTgt spid="24"/>
                                            </p:tgtEl>
                                            <p:attrNameLst>
                                              <p:attrName>ppt_x</p:attrName>
                                            </p:attrNameLst>
                                          </p:cBhvr>
                                          <p:tavLst>
                                            <p:tav tm="0">
                                              <p:val>
                                                <p:strVal val="1+#ppt_w/2"/>
                                              </p:val>
                                            </p:tav>
                                            <p:tav tm="100000">
                                              <p:val>
                                                <p:strVal val="#ppt_x"/>
                                              </p:val>
                                            </p:tav>
                                          </p:tavLst>
                                        </p:anim>
                                        <p:anim calcmode="lin" valueType="num">
                                          <p:cBhvr additive="base">
                                            <p:cTn id="30" dur="125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25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词云</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538760" cy="369332"/>
          </a:xfrm>
          <a:prstGeom prst="rect">
            <a:avLst/>
          </a:prstGeom>
        </p:spPr>
        <p:txBody>
          <a:bodyPr wrap="none">
            <a:spAutoFit/>
          </a:bodyPr>
          <a:lstStyle/>
          <a:p>
            <a:r>
              <a:rPr lang="zh-CN" altLang="en-US" dirty="0">
                <a:solidFill>
                  <a:srgbClr val="333333"/>
                </a:solidFill>
                <a:latin typeface="Hiragino Sans GB"/>
              </a:rPr>
              <a:t>图源：</a:t>
            </a:r>
            <a:r>
              <a:rPr lang="en-US" altLang="zh-CN" dirty="0">
                <a:solidFill>
                  <a:srgbClr val="333333"/>
                </a:solidFill>
                <a:latin typeface="Hiragino Sans GB"/>
              </a:rPr>
              <a:t>https://www.jiqizhixin.com/articles/2020-05-27-3</a:t>
            </a:r>
            <a:endParaRPr lang="zh-CN" altLang="en-US" dirty="0"/>
          </a:p>
        </p:txBody>
      </p:sp>
      <p:pic>
        <p:nvPicPr>
          <p:cNvPr id="4" name="图片 3">
            <a:extLst>
              <a:ext uri="{FF2B5EF4-FFF2-40B4-BE49-F238E27FC236}">
                <a16:creationId xmlns:a16="http://schemas.microsoft.com/office/drawing/2014/main" id="{7A903373-5396-4898-8A2E-5B7C9F28529D}"/>
              </a:ext>
            </a:extLst>
          </p:cNvPr>
          <p:cNvPicPr>
            <a:picLocks noChangeAspect="1"/>
          </p:cNvPicPr>
          <p:nvPr/>
        </p:nvPicPr>
        <p:blipFill>
          <a:blip r:embed="rId3"/>
          <a:stretch>
            <a:fillRect/>
          </a:stretch>
        </p:blipFill>
        <p:spPr>
          <a:xfrm>
            <a:off x="637308" y="1514897"/>
            <a:ext cx="4959451" cy="3828204"/>
          </a:xfrm>
          <a:prstGeom prst="rect">
            <a:avLst/>
          </a:prstGeom>
        </p:spPr>
      </p:pic>
      <p:pic>
        <p:nvPicPr>
          <p:cNvPr id="5" name="图片 4">
            <a:extLst>
              <a:ext uri="{FF2B5EF4-FFF2-40B4-BE49-F238E27FC236}">
                <a16:creationId xmlns:a16="http://schemas.microsoft.com/office/drawing/2014/main" id="{B5CE9D69-BE7C-4E67-B145-6B4BEA938B61}"/>
              </a:ext>
            </a:extLst>
          </p:cNvPr>
          <p:cNvPicPr>
            <a:picLocks noChangeAspect="1"/>
          </p:cNvPicPr>
          <p:nvPr/>
        </p:nvPicPr>
        <p:blipFill>
          <a:blip r:embed="rId4"/>
          <a:stretch>
            <a:fillRect/>
          </a:stretch>
        </p:blipFill>
        <p:spPr>
          <a:xfrm>
            <a:off x="6595243" y="1475976"/>
            <a:ext cx="4747218" cy="3906045"/>
          </a:xfrm>
          <a:prstGeom prst="rect">
            <a:avLst/>
          </a:prstGeom>
        </p:spPr>
      </p:pic>
    </p:spTree>
    <p:extLst>
      <p:ext uri="{BB962C8B-B14F-4D97-AF65-F5344CB8AC3E}">
        <p14:creationId xmlns:p14="http://schemas.microsoft.com/office/powerpoint/2010/main" val="33912089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各领域竞赛图</a:t>
            </a:r>
            <a:endParaRPr lang="en-US" altLang="zh-CN" sz="3200" b="1" dirty="0">
              <a:latin typeface="Agency FB" panose="020B0503020202020204" pitchFamily="34" charset="0"/>
            </a:endParaRPr>
          </a:p>
        </p:txBody>
      </p:sp>
      <p:pic>
        <p:nvPicPr>
          <p:cNvPr id="2" name="QQ录屏20200923101415">
            <a:hlinkClick r:id="" action="ppaction://media"/>
            <a:extLst>
              <a:ext uri="{FF2B5EF4-FFF2-40B4-BE49-F238E27FC236}">
                <a16:creationId xmlns:a16="http://schemas.microsoft.com/office/drawing/2014/main" id="{CBAA60F2-0D99-4461-8FF0-4AFA916D8D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392" y="1150938"/>
            <a:ext cx="11026140" cy="5707062"/>
          </a:xfrm>
          <a:prstGeom prst="rect">
            <a:avLst/>
          </a:prstGeom>
        </p:spPr>
      </p:pic>
      <p:sp>
        <p:nvSpPr>
          <p:cNvPr id="3" name="矩形 2">
            <a:extLst>
              <a:ext uri="{FF2B5EF4-FFF2-40B4-BE49-F238E27FC236}">
                <a16:creationId xmlns:a16="http://schemas.microsoft.com/office/drawing/2014/main" id="{3497A1C9-8761-446D-8D78-8F96A33872E8}"/>
              </a:ext>
            </a:extLst>
          </p:cNvPr>
          <p:cNvSpPr/>
          <p:nvPr/>
        </p:nvSpPr>
        <p:spPr>
          <a:xfrm>
            <a:off x="6441157" y="0"/>
            <a:ext cx="5819542" cy="369332"/>
          </a:xfrm>
          <a:prstGeom prst="rect">
            <a:avLst/>
          </a:prstGeom>
        </p:spPr>
        <p:txBody>
          <a:bodyPr wrap="none">
            <a:spAutoFit/>
          </a:bodyPr>
          <a:lstStyle/>
          <a:p>
            <a:r>
              <a:rPr lang="zh-CN" altLang="en-US" dirty="0">
                <a:solidFill>
                  <a:srgbClr val="333333"/>
                </a:solidFill>
                <a:latin typeface="Hiragino Sans GB"/>
              </a:rPr>
              <a:t>图源：</a:t>
            </a:r>
            <a:r>
              <a:rPr lang="en-US" altLang="zh-CN" dirty="0">
                <a:solidFill>
                  <a:srgbClr val="333333"/>
                </a:solidFill>
                <a:latin typeface="Hiragino Sans GB"/>
              </a:rPr>
              <a:t>https://public.flourish.studio/visualisation/2431551/</a:t>
            </a:r>
            <a:endParaRPr lang="zh-CN" altLang="en-US" dirty="0"/>
          </a:p>
        </p:txBody>
      </p:sp>
    </p:spTree>
    <p:extLst>
      <p:ext uri="{BB962C8B-B14F-4D97-AF65-F5344CB8AC3E}">
        <p14:creationId xmlns:p14="http://schemas.microsoft.com/office/powerpoint/2010/main" val="422022210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6">
            <a:extLst>
              <a:ext uri="{FF2B5EF4-FFF2-40B4-BE49-F238E27FC236}">
                <a16:creationId xmlns:a16="http://schemas.microsoft.com/office/drawing/2014/main" id="{D06C27B9-5EFA-4AC5-8C47-441ABE4684FE}"/>
              </a:ext>
            </a:extLst>
          </p:cNvPr>
          <p:cNvSpPr txBox="1">
            <a:spLocks noChangeArrowheads="1"/>
          </p:cNvSpPr>
          <p:nvPr/>
        </p:nvSpPr>
        <p:spPr bwMode="auto">
          <a:xfrm>
            <a:off x="928172" y="533182"/>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Agency FB" panose="020B0503020202020204" pitchFamily="34" charset="0"/>
              </a:rPr>
              <a:t>类别录用比例</a:t>
            </a:r>
            <a:endParaRPr lang="en-US" altLang="zh-CN" sz="3200" b="1" dirty="0">
              <a:latin typeface="Agency FB" panose="020B0503020202020204" pitchFamily="34" charset="0"/>
            </a:endParaRPr>
          </a:p>
        </p:txBody>
      </p:sp>
      <p:graphicFrame>
        <p:nvGraphicFramePr>
          <p:cNvPr id="3" name="表格 2">
            <a:extLst>
              <a:ext uri="{FF2B5EF4-FFF2-40B4-BE49-F238E27FC236}">
                <a16:creationId xmlns:a16="http://schemas.microsoft.com/office/drawing/2014/main" id="{0FB55D37-7578-4EF2-94A4-9957CF019D7C}"/>
              </a:ext>
            </a:extLst>
          </p:cNvPr>
          <p:cNvGraphicFramePr>
            <a:graphicFrameLocks noGrp="1"/>
          </p:cNvGraphicFramePr>
          <p:nvPr>
            <p:extLst>
              <p:ext uri="{D42A27DB-BD31-4B8C-83A1-F6EECF244321}">
                <p14:modId xmlns:p14="http://schemas.microsoft.com/office/powerpoint/2010/main" val="3480441500"/>
              </p:ext>
            </p:extLst>
          </p:nvPr>
        </p:nvGraphicFramePr>
        <p:xfrm>
          <a:off x="1493240" y="1650793"/>
          <a:ext cx="9580228" cy="4310370"/>
        </p:xfrm>
        <a:graphic>
          <a:graphicData uri="http://schemas.openxmlformats.org/drawingml/2006/table">
            <a:tbl>
              <a:tblPr>
                <a:tableStyleId>{5940675A-B579-460E-94D1-54222C63F5DA}</a:tableStyleId>
              </a:tblPr>
              <a:tblGrid>
                <a:gridCol w="5134063">
                  <a:extLst>
                    <a:ext uri="{9D8B030D-6E8A-4147-A177-3AD203B41FA5}">
                      <a16:colId xmlns:a16="http://schemas.microsoft.com/office/drawing/2014/main" val="2256939922"/>
                    </a:ext>
                  </a:extLst>
                </a:gridCol>
                <a:gridCol w="1484851">
                  <a:extLst>
                    <a:ext uri="{9D8B030D-6E8A-4147-A177-3AD203B41FA5}">
                      <a16:colId xmlns:a16="http://schemas.microsoft.com/office/drawing/2014/main" val="1391351105"/>
                    </a:ext>
                  </a:extLst>
                </a:gridCol>
                <a:gridCol w="1375795">
                  <a:extLst>
                    <a:ext uri="{9D8B030D-6E8A-4147-A177-3AD203B41FA5}">
                      <a16:colId xmlns:a16="http://schemas.microsoft.com/office/drawing/2014/main" val="451050374"/>
                    </a:ext>
                  </a:extLst>
                </a:gridCol>
                <a:gridCol w="1585519">
                  <a:extLst>
                    <a:ext uri="{9D8B030D-6E8A-4147-A177-3AD203B41FA5}">
                      <a16:colId xmlns:a16="http://schemas.microsoft.com/office/drawing/2014/main" val="2217775393"/>
                    </a:ext>
                  </a:extLst>
                </a:gridCol>
              </a:tblGrid>
              <a:tr h="82019">
                <a:tc>
                  <a:txBody>
                    <a:bodyPr/>
                    <a:lstStyle/>
                    <a:p>
                      <a:pPr algn="ctr" fontAlgn="ctr"/>
                      <a:r>
                        <a:rPr lang="en-US" sz="2800" u="none" strike="noStrike" dirty="0">
                          <a:effectLst/>
                        </a:rPr>
                        <a:t>Track</a:t>
                      </a:r>
                      <a:endParaRPr lang="en-US"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sz="2800" u="none" strike="noStrike">
                          <a:effectLst/>
                        </a:rPr>
                        <a:t>Submissions</a:t>
                      </a:r>
                      <a:endParaRPr lang="en-US" sz="2800" b="1" i="0" u="none" strike="noStrike">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sz="2800" u="none" strike="noStrike">
                          <a:effectLst/>
                        </a:rPr>
                        <a:t>Accepted</a:t>
                      </a:r>
                      <a:endParaRPr lang="en-US" sz="2800" b="1" i="0" u="none" strike="noStrike">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sz="2800" u="none" strike="noStrike" dirty="0">
                          <a:effectLst/>
                        </a:rPr>
                        <a:t>% Accepted</a:t>
                      </a:r>
                      <a:endParaRPr lang="en-US"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43477632"/>
                  </a:ext>
                </a:extLst>
              </a:tr>
              <a:tr h="125187">
                <a:tc>
                  <a:txBody>
                    <a:bodyPr/>
                    <a:lstStyle/>
                    <a:p>
                      <a:pPr algn="ctr" fontAlgn="ctr"/>
                      <a:r>
                        <a:rPr lang="en-US" sz="2800" u="none" strike="noStrike" dirty="0">
                          <a:effectLst/>
                        </a:rPr>
                        <a:t>Machine Translation</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245</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68</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27.8</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65158075"/>
                  </a:ext>
                </a:extLst>
              </a:tr>
              <a:tr h="185623">
                <a:tc>
                  <a:txBody>
                    <a:bodyPr/>
                    <a:lstStyle/>
                    <a:p>
                      <a:pPr algn="ctr" fontAlgn="ctr"/>
                      <a:r>
                        <a:rPr lang="en-US" sz="2800" u="none" strike="noStrike" dirty="0">
                          <a:effectLst/>
                        </a:rPr>
                        <a:t>Machine Learning for NLP</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296</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67</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22.6</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extLst>
                  <a:ext uri="{0D108BD9-81ED-4DB2-BD59-A6C34878D82A}">
                    <a16:rowId xmlns:a16="http://schemas.microsoft.com/office/drawing/2014/main" val="3502644446"/>
                  </a:ext>
                </a:extLst>
              </a:tr>
              <a:tr h="246058">
                <a:tc>
                  <a:txBody>
                    <a:bodyPr/>
                    <a:lstStyle/>
                    <a:p>
                      <a:pPr algn="ctr" fontAlgn="ctr"/>
                      <a:r>
                        <a:rPr lang="en-US" sz="2800" u="none" strike="noStrike" dirty="0">
                          <a:effectLst/>
                        </a:rPr>
                        <a:t>Dialogue and Interactive Systems</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250</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62</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24.8</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2480650707"/>
                  </a:ext>
                </a:extLst>
              </a:tr>
              <a:tr h="125187">
                <a:tc>
                  <a:txBody>
                    <a:bodyPr/>
                    <a:lstStyle/>
                    <a:p>
                      <a:pPr algn="ctr" fontAlgn="ctr"/>
                      <a:r>
                        <a:rPr lang="en-US" sz="2800" u="none" strike="noStrike" dirty="0">
                          <a:effectLst/>
                        </a:rPr>
                        <a:t>Information Extraction</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227</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52</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22.9</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1939727989"/>
                  </a:ext>
                </a:extLst>
              </a:tr>
              <a:tr h="86336">
                <a:tc>
                  <a:txBody>
                    <a:bodyPr/>
                    <a:lstStyle/>
                    <a:p>
                      <a:pPr algn="ctr" fontAlgn="ctr"/>
                      <a:r>
                        <a:rPr lang="en-US" sz="2800" u="none" strike="noStrike" dirty="0">
                          <a:effectLst/>
                        </a:rPr>
                        <a:t>Generation</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a:effectLst/>
                        </a:rPr>
                        <a:t>198</a:t>
                      </a:r>
                      <a:endParaRPr lang="en-US" altLang="zh-CN" sz="2800" b="0" i="0" u="none" strike="noStrike">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a:effectLst/>
                        </a:rPr>
                        <a:t>49</a:t>
                      </a:r>
                      <a:endParaRPr lang="en-US" altLang="zh-CN" sz="2800" b="0" i="0" u="none" strike="noStrike">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24.7</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355551392"/>
                  </a:ext>
                </a:extLst>
              </a:tr>
              <a:tr h="125187">
                <a:tc>
                  <a:txBody>
                    <a:bodyPr/>
                    <a:lstStyle/>
                    <a:p>
                      <a:pPr algn="ctr" fontAlgn="ctr"/>
                      <a:r>
                        <a:rPr lang="en-US" sz="2800" u="none" strike="noStrike" dirty="0">
                          <a:effectLst/>
                        </a:rPr>
                        <a:t>NLP Applications</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213</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48</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22.5</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extLst>
                  <a:ext uri="{0D108BD9-81ED-4DB2-BD59-A6C34878D82A}">
                    <a16:rowId xmlns:a16="http://schemas.microsoft.com/office/drawing/2014/main" val="786538860"/>
                  </a:ext>
                </a:extLst>
              </a:tr>
              <a:tr h="185623">
                <a:tc>
                  <a:txBody>
                    <a:bodyPr/>
                    <a:lstStyle/>
                    <a:p>
                      <a:pPr algn="ctr" fontAlgn="ctr"/>
                      <a:r>
                        <a:rPr lang="en-US" sz="2800" u="none" strike="noStrike" dirty="0">
                          <a:effectLst/>
                        </a:rPr>
                        <a:t>Resources and Evaluation</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120</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42</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u="none" strike="noStrike" dirty="0">
                          <a:effectLst/>
                        </a:rPr>
                        <a:t>35</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1153365892"/>
                  </a:ext>
                </a:extLst>
              </a:tr>
              <a:tr h="125187">
                <a:tc>
                  <a:txBody>
                    <a:bodyPr/>
                    <a:lstStyle/>
                    <a:p>
                      <a:pPr algn="ctr" fontAlgn="ctr"/>
                      <a:r>
                        <a:rPr lang="en-US" sz="2800" u="none" strike="noStrike" dirty="0">
                          <a:effectLst/>
                        </a:rPr>
                        <a:t>Question Answering</a:t>
                      </a:r>
                      <a:endParaRPr lang="en-US"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150</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33</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tc>
                  <a:txBody>
                    <a:bodyPr/>
                    <a:lstStyle/>
                    <a:p>
                      <a:pPr algn="ctr" fontAlgn="ctr"/>
                      <a:r>
                        <a:rPr lang="en-US" altLang="zh-CN" sz="2800" u="none" strike="noStrike" dirty="0">
                          <a:effectLst/>
                        </a:rPr>
                        <a:t>22</a:t>
                      </a:r>
                      <a:endParaRPr lang="en-US" altLang="zh-CN" sz="2800" b="0"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solidFill>
                      <a:srgbClr val="FFFF00"/>
                    </a:solidFill>
                  </a:tcPr>
                </a:tc>
                <a:extLst>
                  <a:ext uri="{0D108BD9-81ED-4DB2-BD59-A6C34878D82A}">
                    <a16:rowId xmlns:a16="http://schemas.microsoft.com/office/drawing/2014/main" val="3529055702"/>
                  </a:ext>
                </a:extLst>
              </a:tr>
              <a:tr h="86336">
                <a:tc>
                  <a:txBody>
                    <a:bodyPr/>
                    <a:lstStyle/>
                    <a:p>
                      <a:pPr algn="ctr" fontAlgn="ctr"/>
                      <a:r>
                        <a:rPr lang="en-US" sz="2800" b="1" u="none" strike="noStrike" dirty="0">
                          <a:effectLst/>
                        </a:rPr>
                        <a:t>Total</a:t>
                      </a:r>
                      <a:endParaRPr lang="en-US"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b="1" u="none" strike="noStrike" dirty="0">
                          <a:effectLst/>
                        </a:rPr>
                        <a:t>3429</a:t>
                      </a:r>
                      <a:endParaRPr lang="en-US" altLang="zh-CN"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b="1" u="none" strike="noStrike" dirty="0">
                          <a:effectLst/>
                        </a:rPr>
                        <a:t>779</a:t>
                      </a:r>
                      <a:endParaRPr lang="en-US" altLang="zh-CN"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tc>
                  <a:txBody>
                    <a:bodyPr/>
                    <a:lstStyle/>
                    <a:p>
                      <a:pPr algn="ctr" fontAlgn="ctr"/>
                      <a:r>
                        <a:rPr lang="en-US" altLang="zh-CN" sz="2800" b="1" u="none" strike="noStrike" dirty="0">
                          <a:effectLst/>
                        </a:rPr>
                        <a:t>22.7</a:t>
                      </a:r>
                      <a:endParaRPr lang="en-US" altLang="zh-CN" sz="2800" b="1" i="0" u="none" strike="noStrike" dirty="0">
                        <a:solidFill>
                          <a:srgbClr val="222831"/>
                        </a:solidFill>
                        <a:effectLst/>
                        <a:latin typeface="Segoe UI" panose="020B0502040204020203" pitchFamily="34" charset="0"/>
                        <a:ea typeface="等线" panose="02010600030101010101" pitchFamily="2" charset="-122"/>
                      </a:endParaRPr>
                    </a:p>
                  </a:txBody>
                  <a:tcPr marL="4317" marR="4317" marT="4317" marB="0" anchor="ctr"/>
                </a:tc>
                <a:extLst>
                  <a:ext uri="{0D108BD9-81ED-4DB2-BD59-A6C34878D82A}">
                    <a16:rowId xmlns:a16="http://schemas.microsoft.com/office/drawing/2014/main" val="1591873224"/>
                  </a:ext>
                </a:extLst>
              </a:tr>
            </a:tbl>
          </a:graphicData>
        </a:graphic>
      </p:graphicFrame>
      <p:sp>
        <p:nvSpPr>
          <p:cNvPr id="8" name="矩形 7">
            <a:extLst>
              <a:ext uri="{FF2B5EF4-FFF2-40B4-BE49-F238E27FC236}">
                <a16:creationId xmlns:a16="http://schemas.microsoft.com/office/drawing/2014/main" id="{B30C5F07-D66C-413B-AD16-B42B5DD7DC64}"/>
              </a:ext>
            </a:extLst>
          </p:cNvPr>
          <p:cNvSpPr/>
          <p:nvPr/>
        </p:nvSpPr>
        <p:spPr>
          <a:xfrm>
            <a:off x="5893224" y="0"/>
            <a:ext cx="6298776"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https://acl2020.org/blog/general-conference-statistics/</a:t>
            </a:r>
            <a:endParaRPr lang="zh-CN" altLang="en-US" dirty="0"/>
          </a:p>
        </p:txBody>
      </p:sp>
    </p:spTree>
    <p:extLst>
      <p:ext uri="{BB962C8B-B14F-4D97-AF65-F5344CB8AC3E}">
        <p14:creationId xmlns:p14="http://schemas.microsoft.com/office/powerpoint/2010/main" val="2932660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4000">
                                          <p:cBhvr additive="base">
                                            <p:cTn id="7" dur="750" fill="hold"/>
                                            <p:tgtEl>
                                              <p:spTgt spid="5"/>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56"/>
          <p:cNvSpPr txBox="1">
            <a:spLocks noChangeArrowheads="1"/>
          </p:cNvSpPr>
          <p:nvPr/>
        </p:nvSpPr>
        <p:spPr bwMode="auto">
          <a:xfrm>
            <a:off x="919782" y="468035"/>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latin typeface="Agency FB" panose="020B0503020202020204" pitchFamily="34" charset="0"/>
              </a:rPr>
              <a:t>ACL2020</a:t>
            </a:r>
            <a:r>
              <a:rPr lang="zh-CN" altLang="en-US" sz="3200" b="1" dirty="0">
                <a:latin typeface="Agency FB" panose="020B0503020202020204" pitchFamily="34" charset="0"/>
              </a:rPr>
              <a:t>发展趋势</a:t>
            </a:r>
            <a:endParaRPr lang="en-US" altLang="zh-CN" sz="3200" b="1" dirty="0">
              <a:latin typeface="Agency FB" panose="020B0503020202020204" pitchFamily="34" charset="0"/>
            </a:endParaRPr>
          </a:p>
        </p:txBody>
      </p:sp>
      <p:sp>
        <p:nvSpPr>
          <p:cNvPr id="3" name="矩形 2">
            <a:extLst>
              <a:ext uri="{FF2B5EF4-FFF2-40B4-BE49-F238E27FC236}">
                <a16:creationId xmlns:a16="http://schemas.microsoft.com/office/drawing/2014/main" id="{3497A1C9-8761-446D-8D78-8F96A33872E8}"/>
              </a:ext>
            </a:extLst>
          </p:cNvPr>
          <p:cNvSpPr/>
          <p:nvPr/>
        </p:nvSpPr>
        <p:spPr>
          <a:xfrm>
            <a:off x="6441157" y="0"/>
            <a:ext cx="5769593" cy="369332"/>
          </a:xfrm>
          <a:prstGeom prst="rect">
            <a:avLst/>
          </a:prstGeom>
        </p:spPr>
        <p:txBody>
          <a:bodyPr wrap="none">
            <a:spAutoFit/>
          </a:bodyPr>
          <a:lstStyle/>
          <a:p>
            <a:r>
              <a:rPr lang="zh-CN" altLang="en-US" dirty="0">
                <a:solidFill>
                  <a:srgbClr val="333333"/>
                </a:solidFill>
                <a:latin typeface="Hiragino Sans GB"/>
              </a:rPr>
              <a:t>数据源：</a:t>
            </a:r>
            <a:r>
              <a:rPr lang="en-US" altLang="zh-CN" dirty="0">
                <a:solidFill>
                  <a:srgbClr val="333333"/>
                </a:solidFill>
                <a:latin typeface="Hiragino Sans GB"/>
              </a:rPr>
              <a:t>https://www.jiqizhixin.com/articles/2020-05-27-3</a:t>
            </a:r>
            <a:endParaRPr lang="zh-CN" altLang="en-US" dirty="0"/>
          </a:p>
        </p:txBody>
      </p:sp>
      <p:sp>
        <p:nvSpPr>
          <p:cNvPr id="6" name="文本框 56">
            <a:extLst>
              <a:ext uri="{FF2B5EF4-FFF2-40B4-BE49-F238E27FC236}">
                <a16:creationId xmlns:a16="http://schemas.microsoft.com/office/drawing/2014/main" id="{DF8F17B7-4810-4A8F-A55C-6CAD771538C5}"/>
              </a:ext>
            </a:extLst>
          </p:cNvPr>
          <p:cNvSpPr txBox="1">
            <a:spLocks noChangeArrowheads="1"/>
          </p:cNvSpPr>
          <p:nvPr/>
        </p:nvSpPr>
        <p:spPr bwMode="auto">
          <a:xfrm>
            <a:off x="919782" y="1549374"/>
            <a:ext cx="1071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F0000"/>
                </a:solidFill>
                <a:latin typeface="黑体" panose="02010609060101010101" pitchFamily="49" charset="-122"/>
                <a:ea typeface="黑体" panose="02010609060101010101" pitchFamily="49" charset="-122"/>
              </a:rPr>
              <a:t>人机对话异军突起</a:t>
            </a:r>
            <a:endParaRPr lang="en-US" altLang="zh-CN" sz="3200" b="1" dirty="0">
              <a:solidFill>
                <a:srgbClr val="FF0000"/>
              </a:solidFill>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机器学习持续热门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文本生成强势上升</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问答系统绝地反击</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新任务和资源挑战机器</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机器翻译有所衰弱</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句法分析逐渐式微</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语义分析：词级别语义昙花一现、句级别语义无规律</a:t>
            </a:r>
            <a:endParaRPr lang="en-US" altLang="zh-CN" sz="2800" dirty="0">
              <a:latin typeface="黑体" panose="02010609060101010101" pitchFamily="49" charset="-122"/>
              <a:ea typeface="黑体" panose="02010609060101010101" pitchFamily="49" charset="-122"/>
            </a:endParaRPr>
          </a:p>
          <a:p>
            <a:pPr eaLnBrk="1" hangingPunct="1"/>
            <a:r>
              <a:rPr lang="zh-CN" altLang="en-US" sz="2800" dirty="0">
                <a:latin typeface="黑体" panose="02010609060101010101" pitchFamily="49" charset="-122"/>
                <a:ea typeface="黑体" panose="02010609060101010101" pitchFamily="49" charset="-122"/>
              </a:rPr>
              <a:t>其它维度的趋势：多语言、多模态、融入知识、</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多领域、图神经网络、低资源小样本零样本</a:t>
            </a: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3C00ACFA-D91F-4297-9070-7B3B7EE8364F}"/>
              </a:ext>
            </a:extLst>
          </p:cNvPr>
          <p:cNvPicPr>
            <a:picLocks noChangeAspect="1"/>
          </p:cNvPicPr>
          <p:nvPr/>
        </p:nvPicPr>
        <p:blipFill>
          <a:blip r:embed="rId3"/>
          <a:stretch>
            <a:fillRect/>
          </a:stretch>
        </p:blipFill>
        <p:spPr>
          <a:xfrm>
            <a:off x="6096000" y="1177920"/>
            <a:ext cx="5123809" cy="3000000"/>
          </a:xfrm>
          <a:prstGeom prst="rect">
            <a:avLst/>
          </a:prstGeom>
        </p:spPr>
      </p:pic>
    </p:spTree>
    <p:extLst>
      <p:ext uri="{BB962C8B-B14F-4D97-AF65-F5344CB8AC3E}">
        <p14:creationId xmlns:p14="http://schemas.microsoft.com/office/powerpoint/2010/main" val="30156350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75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14:presetBounceEnd="34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4000">
                                          <p:cBhvr additive="base">
                                            <p:cTn id="12" dur="750" fill="hold"/>
                                            <p:tgtEl>
                                              <p:spTgt spid="6"/>
                                            </p:tgtEl>
                                            <p:attrNameLst>
                                              <p:attrName>ppt_x</p:attrName>
                                            </p:attrNameLst>
                                          </p:cBhvr>
                                          <p:tavLst>
                                            <p:tav tm="0">
                                              <p:val>
                                                <p:strVal val="1+#ppt_w/2"/>
                                              </p:val>
                                            </p:tav>
                                            <p:tav tm="100000">
                                              <p:val>
                                                <p:strVal val="#ppt_x"/>
                                              </p:val>
                                            </p:tav>
                                          </p:tavLst>
                                        </p:anim>
                                        <p:anim calcmode="lin" valueType="num" p14:bounceEnd="34000">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accel="76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94CED1F-C8E4-4A4D-8F15-7FEBE4452E48"/>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RESOURCE_PATHS_HASH_PRESENTER" val="cce957168fd2ccd1b23534aaf13c4793c7a689da"/>
  <p:tag name="ISPRING_PLAYERS_CUSTOMIZATION" val="UEsDBBQAAgAIAAtngUb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C2eBRjUa0FrOBAAA9BYAACcAAAB1bml2ZXJzYWwvZmxhc2hfcHVibGlzaGluZ19zZXR0aW5ncy54bWzNWNty4jgQfecrVN6axwnkNpOkgBRJTIUaMCw4m5na2qKELbA2suSVZBjmab9mP2y/ZFso3EIgYqcyk8oDsdx9utXqy7HKl19ThsZEKip4xTs8KHmI8EjElI8q3l1Yf3/mIaUxjzETnFQ8Ljx0WS2Us3zAqEp6RGsQVQhguLrIdMVLtM4uisXJZHJAVSbNW8FyDfjqIBJpMZNEEa6JLGYMT+FHTzOivGqhgFDZLrVEnDOCaAwucGq8w6zOsEq8ohUb4OhhJEXO42vBhERyNKh4v5zVzN9cxkLd0JRwszlVhUWzrC9wHFPjD2Y9+o2ghNBRAo4flk48NKGxTirecenI4IB8cRNnhm53gQ3OtYDtcP1oICUax1hj+2gtSjIkEuJKVFXLnADo2tqKpCZf9WLBLsVTjlMahfAGmVhVvJuw3/XrftcPrv3+XbdpXXXWCBth03fS6TUbN34/aId+r38btpp7K4X+53APpX09c4bvdP2eH4R+t3/VaO+p4e7UUsdv1RrNPXXu/ateI9zXUlBr7avSuW0Hbjq3Xzp+t9kIPvXDdrsZNjpLrVkOr2Rrubie+GUoEJHL1fTWSZ4OOKYMusaTHFdEQ99hWI5IKOoUqnGImSIe+jMjo19zzKiemgqF9vRASFZTGYl011RfxTMV5S3hLCA4BiW5qO3T80Vpfzxb23rRWl9u61kvy4uu1UmEFj/Y+8PS6cL985Pd7m9xtDymMREBlnLWsjY38KILR8vueHj84cNuL7ZYK2OtcZRAK9XzTri6MpcaCr6WIOYZDQSLF4El6YDEAU7JyoToPVBeB8lDDw0hlRmEvCYpZh6iGo4gWiirfKA01bOZVF+VRIAFs4+gVm/jSKIES7WWt4vgmSkQVX8PhCbqDxsLu7RN1OcxupF4ArPRRbxDuIvYLZwUM6dFpJMTEqs9JFGNMRfh7rzsXYRbWD4QiUIhmJN8Z57cqMGHwsn3FCrZRfCeDBTVxEX0ijqZvhc5i9FU5IjRB4K0QOB9nsJ/CUGr/AENpUhnq8BxNFIMigeNKZmQ+NLF0BcwkeagCfQqY0RbC3/l9BsakKGQgEvwGJIN1qmy+Ad7AWdYqSUonvv4zk7hRnDjf35nNojjMQZGsx84dACSZvo18DHsnQswwZiAaK5AQGQinENam/OJaTwTc9mms+0Ej2eHbg5yBgrHTcEfiwkvIuhVlOfEFTDCHAnOpghHUF7KpNCYilzBik0WC63+l4NWFVE+c3UELRWMyditQZQOj45PTj98PDu/OCj++/c/73cqPTKNDsPGmqUa1zv5qbPmEy78gt4Wzumm9YR5vqC0lX866+3r5g4u6qz5DCN9QXcHYdzQrQuZmtqPN4L7/LfDI8/YHMTloiEIz/OFGb16i3Sh59e617cIYn3XDHsXLmUWCAQBixKo06H59nXUmXExF9n2XQhH5zvBmhNymthd/zcnQDhsp8blZjZoO234kyOjMVO7szKxncY/ltyR4P100QDowchyESAIjKbAhOIf1vm/pw9vaxWv2cKffnI7K258eP+MjvhdX1C2nb5SRyRYRgkk0asl3pufOK8Z3rcUMfu0uDlauypaXGGs362aNynlNIU4Gq66uJCtnp6UysXnXxUKgLZ+U10t/AdQSwMEFAACAAgAC2eBRp9k43WyAgAATgoAACEAAAB1bml2ZXJzYWwvZmxhc2hfc2tpbl9zZXR0aW5ncy54bWyVVm1P2zAQ/r5fUXXfCXstk0IlKJ2ExAYaiO9Ock2sOnZkX8r672c7NrHbpsl6Qqrvnsd3vreSqi3lyw+zWZoLJuQzIFJeKqPxuhktrudZiyj4RS44AscLLmRN2Hz58af9pIlFjrHEDuRUzobk0LtZ2M8UivPxbWFkiJCLuiF8/yBKcZGRfFtK0fJiNLRq34BklG818vLHYrUedMCownuEOoppfWVkGqWRoBSYkL6vjYyyGMmAeU+X9jOR07s6//oD2o4qipZ288nIEK0hJcRJvroxMozn+va4Kgsj5wkIf1FDv3w2MghlZA8yvvx8rhrRtM3/9EgjRWkSGnPOF/GdwwQp9Phpwt2lkVGCeZBxNFoFl56vd0YCkPsazn1qxlUK9mTyerAQTNEzBkuULaSJP3U2VYm3xxb1fMByQ5jSgFDVg5500E+kVf6aWNfj/sAb5UUAcooe8SpYW8OqizcAxvoev1rd2lURxveuCwKUsHPKIMJe2SN/67QeIQNlj3xmtIBHzvZH8ENLx/ElviWumOezr63AiT76fPmTtxpPD2ZwVeDaKTymFgUslQnnhdZgqpYmVteFlBzFlHKyoyVBKvgvg8v29jEqTQ4MrtNO91WKFBmcajcbo17SYb3sebwbu9+E/m3deYZ6hV/PCSLJq1r/Jqn5zPH0jOhr5slphlmSGg7ynm/ERE5N5BbkixBsqhcuEEKsffYQWHSDNQRPkyAFaXI6x6m75FTyeVtnINe6ZhR808S6DlfRsmL6D18pvEEREwaMHRMrfR0n9L0nA4VrACAyr3zHdofOUrcMKYMd+LkPFPbBQy9Lle7QoWa7wQfYYNhuTjOpH92a6BslxMWGE4RXHZeIF05oGG95JJmyD4uG3u/f/uJoI/tFZjov3GH27BopuljbjxOoleb/yH9QSwMEFAACAAgAC2eBRgoR72qiBAAABRYAACYAAAB1bml2ZXJzYWwvaHRtbF9wdWJsaXNoaW5nX3NldHRpbmdzLnhtbM1YbXPiNhD+nl+hcec+HoS8XZIBMiRxBuaIoeA0d9PpMMIWWI0suZIMx33qr+kP6y/pCoW3EIhoL0knH4jX+zy7Wu2uVi5ffEsZGhGpqOAVr1TY9xDhkYgpH1a8u/Dm46mHlMY8xkxwUvG48NBFda+c5X1GVdIlWoOqQkDD1XmmK16idXZeLI7H4wJVmTRvBcs18KtCJNJiJokiXBNZzBiewI+eZER51b09hMpWdCvinBFEY3CBU+MdZnWdMq9otfo4ehhKkfP4SjAhkRz2K95PpzXzN9OxTNc0JdysTVVBaMT6HMcxNe5g1qXfCUoIHSbgd2n/yENjGuuk4h3uHxge0C+u80zZ7SKw4bkSsBquHw2kROMYa2wfrUVJBkRCWImqapkTIF2RLWlq8k3PBVYUTzhOaRTCG2RCVfGuw17Hv/E7fnDl9+46TeuqMyJshE3fCdNtNq79XtAK/W6vHt42dwaF/pdwB9CunjnTtzt+1w9Cv9O7bLR2RLg7tcD4t7VGc0fMvX/ZbYS7Wgpqt7tC2vVW4Iapf237nWYj+NwLW61m2GgvUNMcXsrWcnE18ctQICKXy+mtkzztc0wZNI0nOa6IhrbDsBySUNxQqMYBZop46PeMDH/OMaN6YioUutMDIVlNZSTSHVN9Fc9UlLegs4TgGJTkvLaPz+al/el0ZelFa32xrGe9LM+bVjsRWryx96X947n7Z0fb3d/gaHlEYyICLOW0Za0v4EUXDhbdsXR4crLdiw3WylhrHCXQSvWsEy5LZloDwVcSxDyjvmDxPLADyFUGMa1JipmHqIYYR/O32uyEvqEMsthgS4UB12tBjhIs1UomzsNh+npU/TUQmqjf7OqsaJOqz2N0LfEYDjsX9TbhLmp1iD0z8SfSyQmJ1Q6aqMaYi3JnVsguyrdYPhCJQiGYk357lq6owQfCyfcUatNF8Z70FdXERfWSOpm+FzmL0UTkiNEHgrRA4H2ewn8JQcsTARpIkU6lDCuNFINyQCNKxiS+cDH0FUykOSBhXsoY0dbCHzn9jvpkICTwEjyCZAM5VZa/sBNxhpVakOKZjx/sudoIrv0vH8wCcTzCMKPsRg41TdJMvwY/hrVzASYYExDNJQqITIRzSGuzPzGNp2ouy3S2neDRdNPNRk5JYbsp+GM54UUEvYbynLgSRpgjwdkE4QjKS5kUGlGRK5DYZLHU6l85aKGI8qmrQ5iiwZiM3RrEfung8Oj45NPp2Xmh+Peff33cCnqcHdoMG2t2eLjaOnE6I59Mty/gNkyRbqgns+QLoI0TpTNuVze3TJfOyGdmzBewW0bANeyNkKmp/XgtuM/fBh4nh/WDuFw0x/bzE8B0YHqbAaDr1zpXdQTRu2uG3XOXwgkEghBECVTewNxPHTHTeclFt3UXwmb4TrQm5k5ncMf/xYkQts+pFbmZDVpOC/7sOKOYc7i9dAY7HehYcseR7d1VAzjwh3a6gCOf0RRmm/jNevl/6aybiv81m/LTa7EzcO1y/B49bvstx3bAH9XjCJZRAmnxaqn0/qfCDw3Y/ykG9mn+BWblk8v8U8DqN8o9kK9+uq3u/QNQSwMEFAACAAgAC2eBRoUwK2GeAQAAKwYAAB8AAAB1bml2ZXJzYWwvaHRtbF9za2luX3NldHRpbmdzLmpzjZRNb8IwDIbv/Ioqu06IfcJ2mzYmTdph0rhNO4RiSkUaR0noYIj/vrp8Na07iC/N26evY1fOuhMVS8QieozW5XO5/wj3pQakebuAy1BXLXpGunAqncAozUClGkQNyfefHuTNkeCMhS5Nx6tPsnUVP4H0ZiqVq+KGsbCM5hgtZ7QfRltyiX+DynZVbSuqtHm88B51N0btQfuuRpvJkhEXr+WqFliDMQd7Ap3KGALTfrnayKPjXZ+iysWYGalX75hgdyzjeWJxoSdt+WcrA7b44fMt0HvoPw8DO5U6/+YhqyceDijaSWPBOdjlvR9SsLCSY1AV3165/kED42ZBNTpPXer39NMVRZU2MoFGlwZPFCGmC69GN/sUTc7D0m+Jm2uKgFByBbZh1azaoFmYM36gsZhQRxpos+cHVKGcpDrZci89Cpajw5JtW/eOhd6+UIhghLA2QjNmIrO2i+OMqffs4Lpa1ndu5hUncnmR0Qz3cc4extdvEdp/RUJ6L+NZVlwOxcVIDQdXPIN901MkIZN2DnaEqIpyvk8dvJa7s/kDUEsDBBQAAgAIAC5rq0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Aua6tGlBOzImkAAABuAAAAHAAAAHVuaXZlcnNhbC9sb2NhbF9zZXR0aW5ncy54bWwNzDEOgzAMQNGdU1jeKe3WgcDGVpbSA1jERZEcG5GA4PZk+8PTb/szChy8pWDq8PV4IrDO5oMuDn/TUL8RUib1JKbsUA2h76pWbCb5cs4FJliFLt4mjiUyjxSLHHYRqOFTXv/AHpuuug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Lmur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kAI1Jh2+TOWgrAACzVgAAFwAAAHVuaXZlcnNhbC91bml2ZXJzYWwucG5n7Xx5WFPX2q899mgHBK0WEoGkllatlcQYJSCQ1DrQ1qlWPQ4EUowkWCEYEAiQoR5bxkC0VaKiROVYZxCiJEJItEC2GiBCqzElEMkuRAwQN0MSyHQTsEV72j/uPd/33HufT56HJ8le613r977rHfdee+V+vj5i2huz35g0adK0Tz9Z+cWkSX/HTZo0OfG1Ka4rr93on+z6eCX5i4iPJ5U1+/W4frxKXb5u+aRJFbw3bTF/d/1+fe8n25MnTfKsc/+/AiSe3zVp0j8++XTl8s2M6L72RN4V6nZnTPRM9Nc+H7XOO/4lmbnThCXfDUh4Y+WsOYdXfnB09r8++/qbWX9/3fut107nvf4xJujUtFcuBdZPemVG3icfXPvnoPVknfRue43+hOr4Uqw+2hANzAuppFLsx5YKqWUUTg3FuPVE4OiIksM2/fgm+kS40zaoZw98L5jk/tNgyJe47YtNilh0YTE9JpXsvvj1ihmh3Y+ZGptayS6KnuG+9OhefUk6nubQOu2kjL+Pd3q7pvtDW/Ay94+98TtVzIYNnNGfhj6eaKx8c2wOz5P0wUkNhATnDSULVcvtG7R6ua5e9QW7X1lMOxkkc7o71dwoog/emopk5m5gPdkkP/bhY5gI7xxRyhrTZNb2oerIvcd4RghAEmQOldR0fWig+AFkRWrPIUduR7QqdH0+UUEzzZntAhFjoWIwdrcWCKlnaS5oqW7sT8piNcyuD0npplGVzNFwq/N6OatPfSVS1ByrOvcAQ7P3CBw9I6/5B0TbRm95sZ/aEjaEQSsz7KGddiPHeX3aBqiiL4mktXXjlOU1w3SslFqX8bRABfZZ2UZ5Qrm1Ag00bZWN3tfzEiTs+/TBuQi0a9p7+l/kTcMfTQ+4syd68PhgZ/xIane16wrDp47ikacQtX9a4/ldzcNhqW4ZZojCT+mZjQOtyeGecgP5I6KUtRUX7l0Yg62JR8rXuUYLpuGCaFmwDfLpMwL0l6KHLw4asmCfy4d1lQwWscqP2GGWmmstpunK6f78BoPCHFrS9DYaeC3JaTcLSPM6EiUJHjgwAayy4quKk87JmxjhHQg0j7rPMSJwjoy07bxcKGpQrCDiab78AoO8HPK4Td/ObC4S+So9C9rqjy4rWVotiU8vhoIvWbcTHjCsrQNsXRePYwPRHRskTqfD6GSrAR9VQRvXOs0fTFSJ4dpIw4xkpnahFqHdBBoI0g1y87YwuTiaKeBZ80kAmactFzssrDxDofV1MPODGgEjc24ZrsP5RVhkWI3xqgFeKeExFqpVbv3bu432K9C6wuPvmHju8g+m/NgFq/LDg5WY1VxkfsGtOTRfNM/QEKvYmERER3uCLECB+SfXILfXWwtVADnHjFvdyEK0ifvXPXbJ2FjEVTZNP6C1bAPu+dRtJnojM7lMzN/kXdAeIh6VzwdV4l6Sc5ikJPH4oElB/VgeC7Ll1hxRQyzE0FXS2+lOaABlxiIM4ubWAamuy7INhOR95Ktcs0v0KUV124jeKn9kGtHbmEhkz3QtOQOpMLZYlko7wD7IPjPRNYU1RoPCA/Q2+naJH/kxQwKywcFZIl9zeDTSjJUiQfM7NYL8XSBFYx7IDO0na9IkTrFRDX/LjGk+cBXBeMVlYXX7roAUj79h/L5hVP0Mq5G/81bAj4vKfPnA+ekrfoT5ZcHe02UoRA0GzAm5AsQDsXQ7Zme9vcDwrbh9VKob04Ofl9LKGhjBJXT45I6kOC6ERvEq4nKWx3lw6FYYX24cmc4H2viifKu/M26DBhD3iwVQhsRPpe1iF/GWCiXlXYpOrGCkMf9ArIQV9gMjPeR8FuYiSpvavgxoskj9lYe5JHAPoUOKMMlfg+uqoCooielVYGgw0AWQXWjbkWNsYFjFvEXNub1s1Fu8PeE0eZv8akj9wdnmWgN88ZRWsWN0D8yt/UTcALkHs3Oh4OxSeT5szgPdAOyQ/J3F8kMwWBG5a3o5r+2K1jgwSj/ZlaAq93IxN2wnniujJ4c8vXIlG8C8I28r2gnjKsizCl5Z3J/GLYRM4vVhVjqrBlb5wBhQ38dH8wCYqqbRfjnQuMdeAfStkPglIs3Xmek5okAkuO6xH448y097CdrDxIN9bnV+QH7NTxsAhc9CA7FgJlVDzVGB7CIlw5PeBhHeKNItU9uJ79GEDnyh6AqBBGbUDVQywlEulbIXtsnJuQAiMR+oRqwdW8pkMkdP4b4KwjdhjtanFJV+KQmjYdn+ib7Kx29g5ha2fSNWQlXD1ihPuGHGe1OOD2PFLv4XmdLjwWpc53SgCWps6krRJb9VSgkDkzRbJYFsGegAu2BhwKRl9Qm6SgW3mF8ruN7FukIw5cubxM5hbQVcqSHK+qpTCovBLgs+Zzk6mifiQYkjC4HpAqPYIe5gpMPMvrrMWGaJ0CizLMtVCK03bo9al9WzyjlO0JYr6svIqgdhvKWIrcR5COdAqmudbnbeqKBjs/7JsDJMmzzmKQ7FhKTW51z1w8uFUjmL2/nu6mxxP4NER5Ifw/hRS2hyVn0XvRYahSW7mRku3psDUrg76MXQSP5ybMlpOJnE/ZquttRggRRwGd0ujibOQ+WTwOEoeRPkcY/VT00YgVAkT5+C4jlZjdBSP17AlA56e3GrS5FUmcyTvBZ8B97Fb/xI7Qw0kAAOIlT5fCA2hiUD2brkapvDPZaFSTUnH4rXELVmRjiCrOFozJZwf2NamBxigGQkj6oBgpHumFaXEuiyOE/ytm15t96ZUsgIQSEJA/CiAzFE7xU/iuNDfqi/Oqu0ThzPnQWmgpVilkRGT9c4B6rnrD5EJ9Dt0FEzKx53lqzJUzbB3sBC9HLBByEO6R3YVOBpMGoMF5O2grsf7MN4F5qLa3ldRjUsEIjLOGbdHsmWGHjhNAIiUcJKJ0EZHsdBe3OHMuWxxU5iK12OVYLPqmVYLYgcPqDiMMsLjD0MJl0NQ2d32eViWDmPLh51RGqVqyqNhr0trOwnHtvxHWIj/aTYMYAf421fIDhXdYms0e0dsU91XXlY4AracNH6Yi3H3d4Ow3kdpBuu/VXjK+7P0l2aV92xvPA7+kz3Z/BnY6Fr0qP58L/qUG4Z4MuYU8ZzCG6x+/PmxsW0v7m/RNwRv+7+9HsfnDvW4fB/2OFe94VzJcsyu49Rm0tYJjX20zzhO83fBPtWYsnysY7XLHe3SpNMtkGltmTJez38BvV06srU1M1jw36Uj3Q8zRZRPT7NSKev3kWNaBinOfiv7Wr1RszYjIHv7f7H7/3f/PT4kZP+b49P/fF3lNiXJP9vkPhHEEZbeM2I9F8PCa39NUZNe5qWlaqKSvM/zFgLQg3kAuBywuGJUbNJ3G/MmuQNy+YjKhmNU5pfaNNO9go7WJgNvIOoKZT19p4fs4WvvZfZPKGIe2lv81gCBGuopQ3dM/1uc2HemN7Hna5D+07j3YnNj0kWtPV0P9+QGO6NKFYsyWpSdKzHRT6Hma04vfcDx6qBeSUMnel6P3EDwT40Qr6DID+83nU1/ZhrGMXzw4RYAv13qMkeNdcQQWm1JzNenGN0WvY/TLC6y/EPNV2pTz4MDV0wZqmnvvWUxVvedLetuL+qjnKv8wUpBNm+XfFhJrfzzMUY7OO9L7Lj+PH0kXD5waW+QQc8zz0vhspOtJ8biCEV/ldNilT/v2oqVXgUL8/e9Lwc1E99PK/0YrIeV/4VwBjBX+G79OcEW0/XffAnMij/+E9njv72T7FK3vBfP6Fw+yyxdaTga5UADMF4tH+oD7vsRKWwdOeY/9vx+KkiS7Y3LpaHWWn1OPHnLVxU6N4nf8rE1d7Fk8/9lZD9g1OCJ2zgXid/Gqfz3l0E+fYvsY9+/ovlpPzVcFvu37zwp5Kpu5w/Zf2fs5v6ge8fIIgQ9qwIl7GZlvYzefjRuFFYXdmVqX8gD5wqI+87VvRHJEUrOjHV8eQ/QNeGmzWDlbeebqsna8/B/jCd+Wmd17m6TkwOUAain8eOtD+OoIpo7Z8BdSu8eSF/sNfCne8xB4u1JwpzsucjLsUkh/4P8Ir7WCx9qDYkU5c7L7p7lssnsvc5KuTl28GBOJWh53nlMxg6s5H4GkNZTXT3gyuRVLf36dvj/w/oaHkp7H2j1NovHFviyOgdEoHbp9q6LCeIS76Ut4FJ/v94fsYCevJ2LhvzpOFpWk6U/qDl5mSvE+3JynARKXM35il+9HGpHr1VqVlCQ1CeJ4sFKUMPybyTsvCSWjihGhFAkgSWEUpuwWRywwpi4qwVX2ooxCrEFD6/ATuPz+dZZ/MBq3+DARLLU848oddbc3kxxCoUKt8a2TE3z0osrDFYozr0FmKBjpzL203ET2ltGSC/CQ5eMAROKE1ZOUxVScdOucHI9EicU9IA08FPYroLNj49nY1YJuPRR2AfgOqDiezBYiXaV/k3V/331KfcVWtZGSFloXnWaXSOK8ViepxwFYjlmLeaERESIyOcHSXlxULbwCqFazS6oJSBJH/DBRbTsB1UIj7PjEXxrLkKOU8KgLN5GBQSyWH6VXc85yJG8/YncL9dgxEXIFWFG9FlQmb3Tu634EALrPeM2AGDlTIyNRskgf2ZIX5yu3wYYAQjlPPLfI2Js/g8Ci8AxdtfsSBLI26KC5N3ATVMpqJiaV5nUtgP0I0d0QgzUpRrjeIs3Bj2YLht3/AL08YEunJJVZGuj3zC70B7Jb1Y3DE9gCwJzCOR7+VTMXKxSFoOGykSuW8gbCTis+rnd+D7cTvwRVEIQKzNn03uZph2hXV0WfPl5NkrequhKgYJGhiA6oFlNEF4Se/gpUv8Ca1VqWDgxUooMJpHXYmKkEyvexTH/YbezqDs0ijF5cN9HxO9G7rArvmoyMICBbA406+GW9wyANwDgxS8gNm83WGOFDABksqxEaqdsKU003MGodrqkSCMCfTV7rwZ6fU1VPpwzmrJ8Nc+pdFh+clhg/SRAO1GW5yZ0b2LKDWIt4cXxqno2A4zw0SxVdNcdW6RfhTi8T7IAyptM8zzaTN5c9gFr6TYyQPqhBcl9kuahtsWyDkcyo7ydNUxjLm7ZhEW4FfLYX7gsDh6FhhN5Ejw/dRZokheMSarsOXpGWBG3zLaahBQ83mZ1yRK2LwVEud0Ub6i1FWaKJNucjemhTnEPDFTs9UVGpUFZeUTHqxaunMb0TN7OwZGUeUuR62unX6gfQB+mF7MCNKJmSEdDZNgB7TihWU4+Z35HaqBYbG26xGsLoZIDQsVZvjRa7oMW1zqKjNQj6xWANfYNoMyhpjoUTIHld/G1dnrQa5CR1bKN0fVTkz53ZLnUof3mib8xZxPhRNy+KT18kuS/7EkYdZeoUj/5h+KJsaTC+ea2SahoL0E82+FVvE8AXOg94a+pCac+kmreuTYdOqKVErj/3mV+b/X4et/kKy/qJrZTw8gT4S70OuHWqMZnd/6EHBQ+ijPaeENDTLgJMuPPs14W6eXINzy6AA1kWNtU/bXmjua8niJObwQvKk3+cegcUEFYR70DNh/nUcIyXRx3arsaczUWjv2vRr2diKjzreZMFWtzwKp49JypyCS8Pu7BSZ4MHjsuPpRWp5u+wm1PgekjHeoDz536W1CpeNIOfN9u62s1tpuXB8h3WTK3cB8106kS57F/6gNUKldrU/raYlArgNqN/kQzpSwpMHRv8c1l4gX2/28Ip0RB8p0hyIQnxKofvN+d482+1m1Prhe5llSkGH72CZmm9LBYPhvfsZdPA8l+623kyK0DT4yS8NQMgD9Fqlro4ZKexIzfipuXc4jDZT2tMWMA+9tS5MOnhS6yxeiRNLrLsFG2gTs0Z62xJFVBhFQDuIX0+0Q+4GRrBY74uyjj88YYi+atw7XGlnGWAHIcs45nSYB/fWEMrscJ6WfE2VbjTKnrXK6quZx5VoiwnwsKmihVj/q0A13WWsuW0I/VQlCC78fV0m6WqdOcVV5ZnVUWvvwW17hQ/f69th2LuGK3LWfSDuQ/yCRR+KbK7xVHEtntpJUSEJ/ReQsieZtpKtXqRSbjeVPvvWJZrikkiWLbyyGBzwFeYQSKStdBg1glWHJDlMs5ADeGenZwBk1RQ7qBsSCixCefNv2QCRNsV6R9a5Ajt7L5+1GQmnflxE4fshxWesWN1yF15G4xRjHNHKvH1lXBlKIHA3gfjiBzny0f2o0MzIsczG7wCUgn7f52S2uOLA1zJq8r2VYbo3MA6oTN4QP/7wGD7hVqXVOImWkUdV18AYCB8KPlypdBqYPiIWBICwCHAUr6UjIwIgkIs7APgPa+HIhFji4rANhDMjov6EvG/JottR8yp8QWcUezJLCGYMVAKLG/oA0qxxoI5/ipvrj+AVUellEA2w22AcZVjV0xSyJ9lJQD0fvqzXQRkp7MK9RAzpQRSDF44hBxKMnc49i4gsN38Dg5HjugwNkj+822qqZVhgOZC3USq/5fcRP5PFwNJGDblHkyIr3Mft/U9KGsgJqQuErye2M7lhuZPZiWiGwxOFozC/zMSb3LQjkLLHfmopcGyGJ4s5IDluTZLttTtIQ8XuwmfJfGau7ALypgi9hBdHkX85GowtaFrMbWdwfQHgJfWRLScWNWcrHUeyCJOazOztRvgHkoLWrFfTFu1S1j/ta1nGLQfhZ0B61r7ZxSz5ynVPnIztamFYzO4DCPY6ZmwXz5oMUWKyZ3pIT4osT6uyFhoZ76TM5ekoOcJB1JSnst3FD5XRshsummY4B2DKhoQCQ7Luvi/ipfCCgJyZkpxyLLrW0DBbShRnd3aOjUO+9rnvwxEiSsXInrFkaHeL5uyToe+28oZXQqMUaDHbBpoJdK2A4QPv2MvZK+xlDVBrBOaJUdjhMonN17WVFARQJfko9RH4CmRhz9fN93wZYEqfdyLnTRgW7B7Yf3+NKSttH8WRGwQNntRX/4lyxsyfH2PK7FbphhjXpml9dJ0x1hl4bf15ygY6dbcbUdKSIEE7UnnBaYSd9SQfeEd0EI7g0V8RDzuDJeUKeKPsStxiiFxSZQ0uiZpO2KgzGgKzOYdUCoG7c9YvXYhgF1LgOV86vP7DLNtulWPwV3bAPV0gkzHBrhVEtPpbbthIcbhkdjgtr7s04Rtdu7bmo/JLIK44JC108O5G3nz5yuVncPmB+15q5yMXSqgLDVqPxYmn/02/RzDn2411Pn7kqfiC7lxmyuXDOXnvpk5aMo9z9GN+g0mxExmMbuyhg+yxnUqokfKYoV24oHTZslGjzy/hwM+uIDv69Ok50CTLvQTnLFLDFwFGxI3QRv446q45sMu/KgoWB+Ad1VJedcihEAgJgyB/Pn6I0zA6qczv2oT1Fdc+8+WNKTXOF8WdJz7rEz2SUEOYz70urMliAlPXbw5Jx1uquq7/51ZEHzqNeNfmyyUteuOp4Uu5Y4N9/NLPOt+Mguz3p4TMX386EvKBddf41I/Xz8IfYfUniZw3DQy6fs9RFMVjaAwDjQv98g8DeS/2ps9BFlU9aK2OHrH0GJiOj+xi1taWwPWzgdkCPCp195xkFiWOicoo80xrdAe6FBh7BwVimqfAlHGeH/VZv7jD3CpUlzi1vuPzR5gxa4285wr6NSoLTpt4qHTgyNJE5bB6uQzoWhf+3JByba5/++CaVYLnl1VyS3n1M6LQpna8GzZWKwMwwqerScx3tKo5dpXY/xBTqBRyHKfK9hAuWjkIjZIkunxh849vK3u+u2Slaw0Q9epFb3Lp7PIso/OIIfdOygjE53Nx4cTHts3OHxgiDP9siX9ezZPxWdMSFu+IPTq4ew/5o/hY47myd8RzB3qOeuSGMboJcGFYJRn8+11zCHLjTpjpKfTb0/ZSCYu3oA1H0vnn5ZuSKg9eOOPQch76XZczUqld4hR8eNcgchjbVZeyzWZ4sACncHIHTpldOLYKRdu7KJYFwStoZ2H5dRX15q3eescIizSs3AEiO7f06FvMkIMSBlUpmN1akzaD/Bi8qVsOdgZUficXcrH+YNK/k1shwOcfOJB6parWwq+MkxEKB0BgyFsH2Hr5Ytpgm11p9lBqiTyLJEfU1prr+k5kPOBFfhlnjid5Fk9cRvVVIEZLfcGpm3RN3eGZoXWZibrV+X3glG8m2MK+S8OTkKGaBcaB33e+DjjY2wbboVPlyvsu/nIKTyUSCHNgYZlhYHwtWl4q1sPidmtyWxfJmWJLbVYllDDlllirXOtuIjvZqrfAmaWuY04xJ4c+hXK2QJSeHJ8kfw/iBTs9GscOy0cR40DUK/EI+6qes4r6CjUaKeNZCM1beOL+fHJa5BOWLjgDhCa0V49nX+uj7W4CmONtRhschqPEO1NjYJZyfDfuyKGCtx0GFgvwvuCtNY4+Q9VCSJPDDKffEfQPbT9M5PlGkZVk6A05adgm5BumcGRPSSx0379LN141ieF3nAPxYKRQAbvRAgQDAL1I2cqG5Hd6TmywY83z5ieHzM1WyuJu5bcDB6oWrf1Y/CvBPgmoxUl6lzkr2OKWIISjGTNPv7EUW0ATbtJNL9FmhgO18QPgYsWItdykmj0LeRQwquQ+fHKdhb3ctB7zBXt8mt5dNPcXgKsxofzJZ4kcylMKwYOZ81Jv02q4uw28K7a5h52DkgGUjBHu3jtHdxaBQbKzj5L2vKzqxZb4ipDIonwRWkSVEz5OlDO9u2Ergakh/Yjiz0BpZGA5tE1qJHagypOpY+JvrnyyQzgUzd3OPHvnq0ZJnGvuVlo6dchizF5V9ZBi7lF/amLSSqzOBla6E4amfckqBAeWUNsV58MAgupZ8O5cPnJ/dAMLq9PP7k+1VYlkXudC6zetU65xZpHPQ9ZB6VRKTt1A2tW7V5HO/WaG1sPg7z1JGEZT0iIgPcMWTCeu0+E7Wr6qj/GeW/NPtZ9JfAP6wb/ZvCzvciFWesFsAgtR+/F+B3loQqo2euAVxxp1NBlv702SZjsuoL4t1f/BN/39UgMKSzP4bQpm9TRZuzZdZ8oWE0VLCMnegmuR3wxJdaOwZc6fP3XG8KDXXGk+2ZxprqWZNstfVjVA4QmvY8lwH/NP9Xv8iv3Y18EV53RUGdS6pN2dsmXgcdzH+1VeqLiz4HfSqLUFfT2rb/BzRAt+Pfiy33S2/SlcbQ9v+8WLLx1yS1ukwq8/zWL3knn9v/yc9uY1bfO4PE7wKdlfBcRs2vYBj0uvypgQsreSHixOy2aKe9Ba3uI2iCVv3PHuVr7wHw4maxOnHLz4XiWInf7KIRiumDy7ZMnGr9vzdKQe/1GiCwO7dF58LR0emvXNLfCNB3vTT5peAXwL+/xnwVjiO4DL3EwoUePXfiapcwYzH/DVAT8IJLPXzWhUh8f+OIkFAHyQ5ukjNUqgg8YTzK03Y+j/vlJCY2TZSjomfjeP9CeM1d7U3dmvCov8zNqsMfjiO08zRPkx/799p2rbIm7yYjybr5QbIa5rLadrb1pTVxfy5XEKiX6rIS8AvAf/fBVwvvpNq/6XcvmPU2lz1PMBqc0fmTzNefVj0Yqk4vN+L+Y7/x18n5BqHn5/AXe+EZc4MQkkBMLN2AmbD5UQm6EvlDMzjfFf47k16vrHPghD8Nz3tNfUYnQ6jOnj39gmBsPIgg1XrxPsOV7jSIJPx2lD+xOL0fj8m1x0TD+V2Csbk9HP1BG/WXe6F+uHBxKQP540J/jpqgk083L3yF1KeA3PHvZLrrkxsWqnYMLYyX0U9h26xWzU2GV5CegnpvwJSGx7sHnsKEYFkDfW6dzSYh37aoJWujJz/4vjuhOHBlUg92O2+P4OndbgfEqBbvO++OENNrxh+oHuyV9he63XSPlVUWjv70z8O1XeRo6eEHfgJixNt+QMaVz5gqQkCI362nyxuW/AHBK6yuKRi90MN5Q98WrnFmPgOlrld7/yqumrrH4aMddX/S0Dk9IxfD0U0O+mnY4jezozqwpoXZVylKCzGfCUnvHPNu4F3nsdPkfxB4lFdyFmtQS+17iWk/yGQMLTKKOfQBuc+a9qO0VUvt82+JHlJ8pLkJclLkpckL0lekrwkeUnykuQlyUuSlyQvSf5TEvcG6rbBb9+rlQQHPLdTfvjnTVSCVa2kKWHfDSl08TnYd3+/j9H0/QZ8ukmTrGwvwb7X02tbmyOcE4ql/He/Mu3qEA19L7D96jG2Qf7hf90e/Gsq8cgBpO1Rr3t0dU3HcJlQJB2+QjV3ZBpv5QJv89AIalhHLzhG9XSh6Fy8OcQbstS5N46v6dtEbxc3iVmpWuBdhHNdfzIfgZPZ+xIFtVBB4lpk7+k8wJcXamWMTe1Hco6qvEx39m2dYd3MjFcDklmqkKq+BB8os1oBcLa7aN27BX/wenqvAWzGl1wavR2BT0LVxPe5d72p3cfN8GvtyQKrRn3AC8/od2++U6D03WFQ/Uw0u58wfGFD7a+VXcY1xMR09Re2kgIDy1yjZd2JBftqHNLooaVJ/kZyaq3VKJPZgsu/GuG0l4GEL6z40DZw7GgL6NdrBgu29XSGa9xitmYN/WRvVeR0mUhlf7V+Da8YqPYDxmDlHHp8pJzZNfLl4ShpquHBFX5tYFYLI9Njd+f9cvbwSLnBQMfqkpGlFGaz+wUGafBe+dfBbPSP7uNn3szuEUfZZosKDAUKneHdKXXieIlEkjDXOvtGoXljFBr/QOy07ChU8EU1KJydaxQbozwjeJNdot/bMHPp2CusypDI71i9a9QJVe+xeeWDn4a45CacmrKwkkclYaY03J4lk287HEX9IKsinpFHfRI49ay4PKqfdylfaU2az6UGyk/B0eVTb8IqQfOC6MLlGS5B0fcR0VKEHJtOXkjEKwa2lGdsWXbQ04dV0GvF68gw9FZVPi+dGa79WayGuMaokpN9dLdqllk+vdarxEV+Pw5nLrtcyGMh5U3hBUhtewqXS48P+TyqHouz1hvvjJpRq29aUsKXAQpw+xHMR4V0zOof6ScXSRE7g4mEN7HR5exE9OhstZlVr4BSltV0wEL4iTU03MjChjkdESYpP8zTfTzCLI4P2UQtDryLd5ztDYqcyaHUlsk4P4nTV5Hj7qIi86jyQEEIP3d5QljowWK+vaOAnhw+1KAw7F/ENXiBeKFBKa/Ll64uG8Wn1nb0QlGrTHbGzEpz7eH27rm7jJkf1DStu92Bc9nh6Vzkxo4BrfBGEcuzqLItfqONkWGCSEX0wTz5vcNRVdcQ/KKd9/IU04prK7U1oSE0ihnJLa5RdJi/SC0uPlhrdMHzGT7txZpf60BVmqe5LDiuyub1eFel8parx5XRxxGE42xPVN0z6L66iAJ09XqPYijNn8JRvYv7kH2NGTIf7WxuYlgtLYNXbaE4vm4UBKrrLNZFYAIozXpi1Fz+jZWTCJx7E5WANaIg4TNHe86ZEUPPs7XuwZaspoO1ie4joQYeknlnOSXqyt7Bq4fbKQrp0Fn0WUF2VHsFPbm9jO+SCUS8jwIpHnzQ+JiYfyvetgJVl7FPR6nXh6yWQpkzZT7km1xoEZu0k4mYPAQLBVWYv6ESZ5qFftPInxM7KOGLUE3S1aZ0JJSSfgxwn3LkfmGE6t5AS+OInGfc51P1pFDH8FG6zwBvxSZ6qa3Rd2lCmtYlHZPU5Zk8G0QuR1LE+f7RvV2CfPdae5MmQ9cPslCpMRrJGViePG7foWHeq14g0KKimIHhXGWK7WEajNwtXjilgb49LDJJwhrxeqOgM5mYOJKJy7rNyLTtmJYNWUtqw91qjQe+rFaQL0x5cOmuFLnC70tl2GBjn3FIOMgXUmnsXjIyVLawI9qejc7UupQb9ZZxHmLN4Sh2S9sKlzJWtl3O7L+hb87W9lbX3B1XmBxZMsYqbETpXp+zB5q5HxywYPsHKi3JXTVaez/fHrIn/eRZy6BezOs990Qn1VVaUljqtaYb2+7SsDN57+PlXW1yMpcXEM1z/Svru6CRfD5fAEw3+ybyCPPQicIqpX6n+K5WtlvzKo1ossPkDFjD8qNR8+p5l9CZNgj4qdMN1WAgvef5K8wnQqGQG0DV2jGwXB3Zt4F8Xq451sty+RK/f1pqvIUEoPfJGflNH05ZzXkLtruXrVNeoo9YhJ2jSgo4bzqwlwFX68kui2iMC1kkFwj5iZEOODOKiOA0FxZxvAtOY2cLeBefKIdrHpqN2iW0v+FQVjbXSV6Stxxd07x3o+EA1oVHYSjbcqVcZFv6/ZhJtFhk+xXKdbapydr9rmaXF0n7xX1k15ByEX9Gwa3A+vM3mG0wHJ9D485Jsg09gr1f2mW/XDDv1ELB23BRgU65R2HoX2A9sTBWdAzeAOA6UlvEISglt60e8Od4+4P9GfX+Au2TZBHP8stt/DxXBrAXrDQCUHxjMOMSRLORzmz0u0x/SHGmLRwTFnpLgUJIwo5rnwOTbSFQoIosFics/Bm4FJvhcUvGNl/lD1y+kI5lmoSCcI4VZjvz1SlfJYXoeYz8SZQzhLZVrd/lFlUlhDFiaVlQup+KxPGsW1dQDF0/xFrvSh4eyWO1vFKL15rUkas2TN/5UQJ5bFbs5gkE3+c6c/pD47PGVkmzWy0goT7MIyDlt73lcfAN03MVfDCSmxzDOkknbFcsTwxrS7aNxHM5uOFNqeoEyhnLNrCiAfDZ8Fp1nIYoQswHTvkGCl6v3rcJpIzJgtKpddq1SkTG49OD6JyzjEhiUfsUxo1eK/2wHXnqrJhpOysv7c2YM6bxWRfp6aY9c8e+p75N/dxkWjtmmP0ul4/mp2wEkXVwsA02txRm1517jc8pm53IO0TbPXK5EZMnL6e3xZlUl7ZUKu+4nN2x+QizRQyCEhcs9okY+79Ku3ilQJdCMQXsdopoKkXZu1bGYgxR7mMIN2uSTVWi2r7ek0amfo2kKzAxxHpFO3pl0AALiXEpmN8Vr5Z8rvPoSnXXn+Cc4YS4zpuXBU3pLcJQ4ZjXPVc7fCVxndMjGd4ycKyYfNNXbgkq+RybJR0WLC9Vf4QruQPjIHwJ30kdPg3ogHHNypUDGPbfFkfz5HqKRCqJooyobq9SyBL3wQRaAwIH7nH1c2WaH7pdrpKtT2PrmTe56J/zJfpwY4hsPRFH+77d5+mbajMYvBmdkWf9hfELx3Y8CjHu8c7vICWOPENMkXOCz3TdhMvkBoMh+9m6C0Yaqa2EOuLqzdP2uHIJLmFrmfP6UNSU6i7sR2n25N5Vz8Qax/RTUKNX8+E4gLDXVxVVWG2Yd1/zsxhO8lXr/7VTQ8ylUqT9KeVrpjatfQ7TAOlVkgOYO1O7p7TXCZs2rnlwZ0TiNUm8BM9uGo+DqCKB0MJbI8E7DhyJIoxZQ/ajKGPG1lH90ahV968WFRSDEXdLMZZVkP6iuPw6vWZRSQW8b3Rmjs8dPNLN2pkucrQjJCOchiLI58gVFlu9/t16Bb3YfeJS3L6ZIIW5bpeABwe7f3Q/3HeA3QooyUcG+croJhxnEEd1vzDSeGjkaTaB6VB57a0IflRp5CtuS5F1A05m1JK9cvND2FOd6gk6vnks6ubXLw/vSEwdWfVbNLnUdfPGwhraeDxxHyh4oNa5vGR66Y6li+WCWHAZRD3f1Ua+nC/iEQ7IFT7bO1ByKWTC2Po+tDLH1AC47mDW884BbYAQBQ5AmMsN7tO90OWCzUv65zmY+I4gvGyrf0a2ZUdOeW7vIIasIeZw5s93FDZ17YXrcGakoxPZ7Mo+FM6nXs6nvV6OR16tELeOPy1DstlkT4KrzeScur0eORttglMWhK9cO4jJM4p62S4HgI4VXajvnJ2dkrr9cG34+JLE1uspUam14z48z5VrXuoRxFahrEQXWHU1mtWzpke/0yctXiOZ6UoGe0Qcq0gpuHLdD0W+Es2Lgaq6UnS7hTKHQeaoNND9KjE8/l0pCRXgMiqdk1EgM/96Zuck/w2l5b8nQm6pRl2Z2rkxtX180u82sAe+7xFQqxZaw9yTVrqF2qOP2Spv+jZSRKvddc1DDfN+oLLeJ9nvD2X4SeMbwbPPVo2vg38HEaYVEX5ANBigWeYowYBgLCbgxg05ld5yFR6rUo5H0/RH+6e2En6K32IKcUVI4RaovNRoBR8foCffEqcffw675PWxxU6eyOJ83cdkMq1tWmmrVpYe/1vCNaqSlYwlXDcO2rdl2NpTDZiFHVWSQuQaAk19FFgTq0XzWyDkBQbSNeBAsPvAzE22k/lqQULVfKvFFUXjW8i88CK2jR+rITL0odpjjgMfc8xpHLNuuje6HM3jfP44pTyzfc0UbGFEUDf0hdqsiK3XCg6xNkSfi3IUeo6n8Sm27T3TdyGtbkw3mgnC6AxNL0Pesu5h1/a1Yy8zZ58YZoQMFstGiqmcET7nmCfVr4pjAzhM9UFgjb3f6KCNulQHZw+YQtdCeBfXv44l41WWnoe9rtpgBgfYZaKjG1Iq22irbAgq0ixFhdMQhjyp4V1bpsycSU1MV0S2zsDOVBW07TL/3faFLXw2zsW3WKmw+fsjprpPj6vumXdAs7umd1Mke4phXRhc3wp2Y9iHorpnmpsS2YM2Ywfzp+KOw4XH6jI7BksGDfUpYJCa5S4o94ZA3xQEep6o6d8U6c8AydW580BihsYDN8wtLb6qFB7deZkr42DZfjh2lFfxGF8OsJp+LMZdnj7K8P/JdC1f0b/pnAMiyaPB7guWRio+OdV9emZ7dYrhfV0CfXuqr7ucPJX9VxXtUJ7AMXSuZ+x01EnZC1Kbtkqe/vhmz7cTv202PWEDeqwwDt5csUeq63Xq1eP1d0VOOHYZElfqCpTOdeWvjZXe83cCfrXBtNXuewLNJRzHyNDqsbHSPustqiA5KoVC51Tlt5OnzkEXvOW+/umq9SvLPv7yn/8LUEsDBBQAAgAIAGQAjUlooHo6TQAAAGsAAAAbAAAAdW5pdmVyc2FsL3VuaXZlcnNhbC5wbmcueG1ss7GvyM1RKEstKs7Mz7NVMtQzULK34+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sCAACwCAAAFAAAAAAAAAABAAAAAABpFAAAdW5pdmVyc2FsL3BsYXllci54bWxQSwECAAAUAAIACAAua6tGNdvZrWgBAADzAgAAKQAAAAAAAAABAAAAAACWFwAAdW5pdmVyc2FsL3NraW5fY3VzdG9taXphdGlvbl9zZXR0aW5ncy54bWxQSwECAAAUAAIACABkAI1Jh2+TOWgrAACzVgAAFwAAAAAAAAAAAAAAAABFGQAAdW5pdmVyc2FsL3VuaXZlcnNhbC5wbmdQSwECAAAUAAIACABkAI1JaKB6Ok0AAABrAAAAGwAAAAAAAAABAAAAAADiRAAAdW5pdmVyc2FsL3VuaXZlcnNhbC5wbmcueG1sUEsFBgAAAAALAAsASQMAAGhFAAAAAA=="/>
  <p:tag name="ISPRING_SCORM_ENDPOINT" val="&lt;endpoint&gt;&lt;enable&gt;0&lt;/enable&gt;&lt;lrs&gt;http://&lt;/lrs&gt;&lt;auth&gt;0&lt;/auth&gt;&lt;login&gt;&lt;/login&gt;&lt;password&gt;&lt;/password&gt;&lt;key&gt;&lt;/key&gt;&lt;name&gt;&lt;/name&gt;&lt;email&gt;&lt;/email&gt;&lt;/endpoint&gt;&#10;"/>
  <p:tag name="ISPRING_PRESENTATION_TITLE" val="极简商务汇报总结计划通用PPT模板"/>
</p:tagLst>
</file>

<file path=ppt/tags/tag2.xml><?xml version="1.0" encoding="utf-8"?>
<p:tagLst xmlns:a="http://schemas.openxmlformats.org/drawingml/2006/main" xmlns:r="http://schemas.openxmlformats.org/officeDocument/2006/relationships" xmlns:p="http://schemas.openxmlformats.org/presentationml/2006/main">
  <p:tag name="TIMING" val="|8.3"/>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8.3"/>
</p:tagLst>
</file>

<file path=ppt/tags/tag5.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第一PPT，www.1ppt.com">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方正姚体 Agency FB">
      <a:majorFont>
        <a:latin typeface="Agency FB"/>
        <a:ea typeface="方正姚体"/>
        <a:cs typeface=""/>
      </a:majorFont>
      <a:minorFont>
        <a:latin typeface="Agency FB"/>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10480</TotalTime>
  <Words>4654</Words>
  <Application>Microsoft Office PowerPoint</Application>
  <PresentationFormat>宽屏</PresentationFormat>
  <Paragraphs>455</Paragraphs>
  <Slides>58</Slides>
  <Notes>58</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58</vt:i4>
      </vt:variant>
    </vt:vector>
  </HeadingPairs>
  <TitlesOfParts>
    <vt:vector size="75" baseType="lpstr">
      <vt:lpstr>Arial Unicode MS</vt:lpstr>
      <vt:lpstr>Hiragino Sans GB</vt:lpstr>
      <vt:lpstr>Open Sans</vt:lpstr>
      <vt:lpstr>Open Sans Light</vt:lpstr>
      <vt:lpstr>等线</vt:lpstr>
      <vt:lpstr>方正姚体</vt:lpstr>
      <vt:lpstr>黑体</vt:lpstr>
      <vt:lpstr>宋体</vt:lpstr>
      <vt:lpstr>微软雅黑</vt:lpstr>
      <vt:lpstr>微软雅黑 Light</vt:lpstr>
      <vt:lpstr>Agency FB</vt:lpstr>
      <vt:lpstr>Arial</vt:lpstr>
      <vt:lpstr>Calibri</vt:lpstr>
      <vt:lpstr>Kartika</vt:lpstr>
      <vt:lpstr>Segoe UI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灰色极简线条</dc:title>
  <dc:creator>第一PPT</dc:creator>
  <cp:keywords>www.1ppt.com</cp:keywords>
  <dc:description>www.1ppt.com</dc:description>
  <cp:lastModifiedBy>jx</cp:lastModifiedBy>
  <cp:revision>109</cp:revision>
  <dcterms:created xsi:type="dcterms:W3CDTF">2014-10-30T16:24:50Z</dcterms:created>
  <dcterms:modified xsi:type="dcterms:W3CDTF">2020-10-04T10:45:46Z</dcterms:modified>
</cp:coreProperties>
</file>